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0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0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0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1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1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1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1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1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1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9"/>
  </p:notesMasterIdLst>
  <p:sldIdLst>
    <p:sldId id="256" r:id="rId2"/>
    <p:sldId id="361" r:id="rId3"/>
    <p:sldId id="414" r:id="rId4"/>
    <p:sldId id="415" r:id="rId5"/>
    <p:sldId id="416" r:id="rId6"/>
    <p:sldId id="417" r:id="rId7"/>
    <p:sldId id="418" r:id="rId8"/>
    <p:sldId id="420" r:id="rId9"/>
    <p:sldId id="419" r:id="rId10"/>
    <p:sldId id="421" r:id="rId11"/>
    <p:sldId id="422" r:id="rId12"/>
    <p:sldId id="423" r:id="rId13"/>
    <p:sldId id="424" r:id="rId14"/>
    <p:sldId id="425" r:id="rId15"/>
    <p:sldId id="522" r:id="rId16"/>
    <p:sldId id="521" r:id="rId17"/>
    <p:sldId id="428" r:id="rId18"/>
    <p:sldId id="427" r:id="rId19"/>
    <p:sldId id="426" r:id="rId20"/>
    <p:sldId id="429" r:id="rId21"/>
    <p:sldId id="430" r:id="rId22"/>
    <p:sldId id="431" r:id="rId23"/>
    <p:sldId id="432" r:id="rId24"/>
    <p:sldId id="433" r:id="rId25"/>
    <p:sldId id="434" r:id="rId26"/>
    <p:sldId id="435" r:id="rId27"/>
    <p:sldId id="437" r:id="rId28"/>
    <p:sldId id="436" r:id="rId29"/>
    <p:sldId id="438" r:id="rId30"/>
    <p:sldId id="439" r:id="rId31"/>
    <p:sldId id="440" r:id="rId32"/>
    <p:sldId id="441" r:id="rId33"/>
    <p:sldId id="442" r:id="rId34"/>
    <p:sldId id="525" r:id="rId35"/>
    <p:sldId id="523" r:id="rId36"/>
    <p:sldId id="524" r:id="rId37"/>
    <p:sldId id="443" r:id="rId38"/>
    <p:sldId id="444" r:id="rId39"/>
    <p:sldId id="445" r:id="rId40"/>
    <p:sldId id="446" r:id="rId41"/>
    <p:sldId id="447" r:id="rId42"/>
    <p:sldId id="519" r:id="rId43"/>
    <p:sldId id="526" r:id="rId44"/>
    <p:sldId id="448" r:id="rId45"/>
    <p:sldId id="527" r:id="rId46"/>
    <p:sldId id="529" r:id="rId47"/>
    <p:sldId id="449" r:id="rId48"/>
    <p:sldId id="450" r:id="rId49"/>
    <p:sldId id="530" r:id="rId50"/>
    <p:sldId id="533" r:id="rId51"/>
    <p:sldId id="534" r:id="rId52"/>
    <p:sldId id="531" r:id="rId53"/>
    <p:sldId id="453" r:id="rId54"/>
    <p:sldId id="454" r:id="rId55"/>
    <p:sldId id="535" r:id="rId56"/>
    <p:sldId id="536" r:id="rId57"/>
    <p:sldId id="538" r:id="rId58"/>
    <p:sldId id="452" r:id="rId59"/>
    <p:sldId id="456" r:id="rId60"/>
    <p:sldId id="455" r:id="rId61"/>
    <p:sldId id="451" r:id="rId62"/>
    <p:sldId id="457" r:id="rId63"/>
    <p:sldId id="458" r:id="rId64"/>
    <p:sldId id="459" r:id="rId65"/>
    <p:sldId id="460" r:id="rId66"/>
    <p:sldId id="463" r:id="rId67"/>
    <p:sldId id="461" r:id="rId68"/>
    <p:sldId id="464" r:id="rId69"/>
    <p:sldId id="465" r:id="rId70"/>
    <p:sldId id="539" r:id="rId71"/>
    <p:sldId id="541" r:id="rId72"/>
    <p:sldId id="542" r:id="rId73"/>
    <p:sldId id="466" r:id="rId74"/>
    <p:sldId id="544" r:id="rId75"/>
    <p:sldId id="545" r:id="rId76"/>
    <p:sldId id="546" r:id="rId77"/>
    <p:sldId id="467" r:id="rId78"/>
    <p:sldId id="547" r:id="rId79"/>
    <p:sldId id="549" r:id="rId80"/>
    <p:sldId id="468" r:id="rId81"/>
    <p:sldId id="471" r:id="rId82"/>
    <p:sldId id="469" r:id="rId83"/>
    <p:sldId id="470" r:id="rId84"/>
    <p:sldId id="520" r:id="rId85"/>
    <p:sldId id="472" r:id="rId86"/>
    <p:sldId id="473" r:id="rId87"/>
    <p:sldId id="474" r:id="rId88"/>
    <p:sldId id="476" r:id="rId89"/>
    <p:sldId id="477" r:id="rId90"/>
    <p:sldId id="478" r:id="rId91"/>
    <p:sldId id="479" r:id="rId92"/>
    <p:sldId id="480" r:id="rId93"/>
    <p:sldId id="481" r:id="rId94"/>
    <p:sldId id="482" r:id="rId95"/>
    <p:sldId id="483" r:id="rId96"/>
    <p:sldId id="484" r:id="rId97"/>
    <p:sldId id="485" r:id="rId98"/>
    <p:sldId id="486" r:id="rId99"/>
    <p:sldId id="487" r:id="rId100"/>
    <p:sldId id="550" r:id="rId101"/>
    <p:sldId id="551" r:id="rId102"/>
    <p:sldId id="488" r:id="rId103"/>
    <p:sldId id="489" r:id="rId104"/>
    <p:sldId id="490" r:id="rId105"/>
    <p:sldId id="491" r:id="rId106"/>
    <p:sldId id="492" r:id="rId107"/>
    <p:sldId id="493" r:id="rId108"/>
    <p:sldId id="494" r:id="rId109"/>
    <p:sldId id="495" r:id="rId110"/>
    <p:sldId id="496" r:id="rId111"/>
    <p:sldId id="497" r:id="rId112"/>
    <p:sldId id="498" r:id="rId113"/>
    <p:sldId id="499" r:id="rId114"/>
    <p:sldId id="500" r:id="rId115"/>
    <p:sldId id="501" r:id="rId116"/>
    <p:sldId id="502" r:id="rId117"/>
    <p:sldId id="503" r:id="rId118"/>
    <p:sldId id="504" r:id="rId119"/>
    <p:sldId id="505" r:id="rId120"/>
    <p:sldId id="558" r:id="rId121"/>
    <p:sldId id="559" r:id="rId122"/>
    <p:sldId id="560" r:id="rId123"/>
    <p:sldId id="561" r:id="rId124"/>
    <p:sldId id="562" r:id="rId125"/>
    <p:sldId id="563" r:id="rId126"/>
    <p:sldId id="564" r:id="rId127"/>
    <p:sldId id="565" r:id="rId128"/>
    <p:sldId id="506" r:id="rId129"/>
    <p:sldId id="552" r:id="rId130"/>
    <p:sldId id="553" r:id="rId131"/>
    <p:sldId id="507" r:id="rId132"/>
    <p:sldId id="554" r:id="rId133"/>
    <p:sldId id="555" r:id="rId134"/>
    <p:sldId id="508" r:id="rId135"/>
    <p:sldId id="509" r:id="rId136"/>
    <p:sldId id="556" r:id="rId137"/>
    <p:sldId id="587" r:id="rId138"/>
    <p:sldId id="588" r:id="rId139"/>
    <p:sldId id="566" r:id="rId140"/>
    <p:sldId id="567" r:id="rId141"/>
    <p:sldId id="568" r:id="rId142"/>
    <p:sldId id="569" r:id="rId143"/>
    <p:sldId id="570" r:id="rId144"/>
    <p:sldId id="571" r:id="rId145"/>
    <p:sldId id="572" r:id="rId146"/>
    <p:sldId id="573" r:id="rId147"/>
    <p:sldId id="574" r:id="rId148"/>
    <p:sldId id="575" r:id="rId149"/>
    <p:sldId id="576" r:id="rId150"/>
    <p:sldId id="577" r:id="rId151"/>
    <p:sldId id="578" r:id="rId152"/>
    <p:sldId id="579" r:id="rId153"/>
    <p:sldId id="580" r:id="rId154"/>
    <p:sldId id="581" r:id="rId155"/>
    <p:sldId id="582" r:id="rId156"/>
    <p:sldId id="583" r:id="rId157"/>
    <p:sldId id="584" r:id="rId158"/>
    <p:sldId id="585" r:id="rId159"/>
    <p:sldId id="586" r:id="rId160"/>
    <p:sldId id="589" r:id="rId161"/>
    <p:sldId id="590" r:id="rId162"/>
    <p:sldId id="591" r:id="rId163"/>
    <p:sldId id="592" r:id="rId164"/>
    <p:sldId id="593" r:id="rId165"/>
    <p:sldId id="594" r:id="rId166"/>
    <p:sldId id="595" r:id="rId167"/>
    <p:sldId id="596" r:id="rId168"/>
    <p:sldId id="597" r:id="rId169"/>
    <p:sldId id="511" r:id="rId170"/>
    <p:sldId id="510" r:id="rId171"/>
    <p:sldId id="512" r:id="rId172"/>
    <p:sldId id="513" r:id="rId173"/>
    <p:sldId id="514" r:id="rId174"/>
    <p:sldId id="515" r:id="rId175"/>
    <p:sldId id="516" r:id="rId176"/>
    <p:sldId id="517" r:id="rId177"/>
    <p:sldId id="518" r:id="rId17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Trebuchet MS" pitchFamily="34" charset="0"/>
        <a:ea typeface="+mn-ea"/>
        <a:cs typeface="+mn-cs"/>
      </a:defRPr>
    </a:lvl1pPr>
    <a:lvl2pPr marL="457200" algn="l" rtl="0" fontAlgn="base">
      <a:spcBef>
        <a:spcPct val="0"/>
      </a:spcBef>
      <a:spcAft>
        <a:spcPct val="0"/>
      </a:spcAft>
      <a:defRPr kern="1200">
        <a:solidFill>
          <a:schemeClr val="tx1"/>
        </a:solidFill>
        <a:latin typeface="Trebuchet MS" pitchFamily="34" charset="0"/>
        <a:ea typeface="+mn-ea"/>
        <a:cs typeface="+mn-cs"/>
      </a:defRPr>
    </a:lvl2pPr>
    <a:lvl3pPr marL="914400" algn="l" rtl="0" fontAlgn="base">
      <a:spcBef>
        <a:spcPct val="0"/>
      </a:spcBef>
      <a:spcAft>
        <a:spcPct val="0"/>
      </a:spcAft>
      <a:defRPr kern="1200">
        <a:solidFill>
          <a:schemeClr val="tx1"/>
        </a:solidFill>
        <a:latin typeface="Trebuchet MS" pitchFamily="34" charset="0"/>
        <a:ea typeface="+mn-ea"/>
        <a:cs typeface="+mn-cs"/>
      </a:defRPr>
    </a:lvl3pPr>
    <a:lvl4pPr marL="1371600" algn="l" rtl="0" fontAlgn="base">
      <a:spcBef>
        <a:spcPct val="0"/>
      </a:spcBef>
      <a:spcAft>
        <a:spcPct val="0"/>
      </a:spcAft>
      <a:defRPr kern="1200">
        <a:solidFill>
          <a:schemeClr val="tx1"/>
        </a:solidFill>
        <a:latin typeface="Trebuchet MS" pitchFamily="34" charset="0"/>
        <a:ea typeface="+mn-ea"/>
        <a:cs typeface="+mn-cs"/>
      </a:defRPr>
    </a:lvl4pPr>
    <a:lvl5pPr marL="1828800" algn="l" rtl="0" fontAlgn="base">
      <a:spcBef>
        <a:spcPct val="0"/>
      </a:spcBef>
      <a:spcAft>
        <a:spcPct val="0"/>
      </a:spcAft>
      <a:defRPr kern="1200">
        <a:solidFill>
          <a:schemeClr val="tx1"/>
        </a:solidFill>
        <a:latin typeface="Trebuchet MS" pitchFamily="34" charset="0"/>
        <a:ea typeface="+mn-ea"/>
        <a:cs typeface="+mn-cs"/>
      </a:defRPr>
    </a:lvl5pPr>
    <a:lvl6pPr marL="2286000" algn="l" defTabSz="914400" rtl="0" eaLnBrk="1" latinLnBrk="0" hangingPunct="1">
      <a:defRPr kern="1200">
        <a:solidFill>
          <a:schemeClr val="tx1"/>
        </a:solidFill>
        <a:latin typeface="Trebuchet MS" pitchFamily="34" charset="0"/>
        <a:ea typeface="+mn-ea"/>
        <a:cs typeface="+mn-cs"/>
      </a:defRPr>
    </a:lvl6pPr>
    <a:lvl7pPr marL="2743200" algn="l" defTabSz="914400" rtl="0" eaLnBrk="1" latinLnBrk="0" hangingPunct="1">
      <a:defRPr kern="1200">
        <a:solidFill>
          <a:schemeClr val="tx1"/>
        </a:solidFill>
        <a:latin typeface="Trebuchet MS" pitchFamily="34" charset="0"/>
        <a:ea typeface="+mn-ea"/>
        <a:cs typeface="+mn-cs"/>
      </a:defRPr>
    </a:lvl7pPr>
    <a:lvl8pPr marL="3200400" algn="l" defTabSz="914400" rtl="0" eaLnBrk="1" latinLnBrk="0" hangingPunct="1">
      <a:defRPr kern="1200">
        <a:solidFill>
          <a:schemeClr val="tx1"/>
        </a:solidFill>
        <a:latin typeface="Trebuchet MS" pitchFamily="34" charset="0"/>
        <a:ea typeface="+mn-ea"/>
        <a:cs typeface="+mn-cs"/>
      </a:defRPr>
    </a:lvl8pPr>
    <a:lvl9pPr marL="3657600" algn="l" defTabSz="914400" rtl="0" eaLnBrk="1" latinLnBrk="0" hangingPunct="1">
      <a:defRPr kern="1200">
        <a:solidFill>
          <a:schemeClr val="tx1"/>
        </a:solidFill>
        <a:latin typeface="Trebuchet MS"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0CE"/>
    <a:srgbClr val="161A1C"/>
    <a:srgbClr val="3D4449"/>
    <a:srgbClr val="7D8993"/>
    <a:srgbClr val="9ED600"/>
    <a:srgbClr val="B3E7FF"/>
    <a:srgbClr val="D5FFAB"/>
    <a:srgbClr val="E6FFCD"/>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59" autoAdjust="0"/>
    <p:restoredTop sz="78313" autoAdjust="0"/>
  </p:normalViewPr>
  <p:slideViewPr>
    <p:cSldViewPr>
      <p:cViewPr>
        <p:scale>
          <a:sx n="66" d="100"/>
          <a:sy n="66" d="100"/>
        </p:scale>
        <p:origin x="-1592" y="368"/>
      </p:cViewPr>
      <p:guideLst>
        <p:guide orient="horz" pos="2160"/>
        <p:guide pos="2880"/>
      </p:guideLst>
    </p:cSldViewPr>
  </p:slideViewPr>
  <p:outlineViewPr>
    <p:cViewPr>
      <p:scale>
        <a:sx n="33" d="100"/>
        <a:sy n="33" d="100"/>
      </p:scale>
      <p:origin x="0" y="3120"/>
    </p:cViewPr>
  </p:outlineViewPr>
  <p:notesTextViewPr>
    <p:cViewPr>
      <p:scale>
        <a:sx n="100" d="100"/>
        <a:sy n="100" d="100"/>
      </p:scale>
      <p:origin x="0" y="0"/>
    </p:cViewPr>
  </p:notesTextViewPr>
  <p:sorterViewPr>
    <p:cViewPr>
      <p:scale>
        <a:sx n="66" d="100"/>
        <a:sy n="66" d="100"/>
      </p:scale>
      <p:origin x="0" y="436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printerSettings" Target="printerSettings/printerSettings1.bin"/><Relationship Id="rId181" Type="http://schemas.openxmlformats.org/officeDocument/2006/relationships/presProps" Target="presProps.xml"/><Relationship Id="rId182"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theme" Target="theme/theme1.xml"/><Relationship Id="rId184"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notesMaster" Target="notesMasters/notesMaster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Has a Crush On</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2504" custLinFactNeighborY="6801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dgm:pt>
  </dgm:ptLst>
  <dgm:cxnLst>
    <dgm:cxn modelId="{2CC68E8C-6641-2841-B562-05BFA1E6E72D}" srcId="{AEB54399-92E8-D047-853D-0B10798B1D7F}" destId="{C7D8F566-7A1A-E345-9F3E-A6E0CAA950C2}" srcOrd="0" destOrd="0" parTransId="{CBD8B41C-DE65-9F46-86C8-CC15FC6CBD5A}" sibTransId="{DCFACDC4-9761-5F43-A63A-C5705A653771}"/>
    <dgm:cxn modelId="{11A25B4E-8747-2244-8B51-5A21283F28FA}" type="presOf" srcId="{C7D8F566-7A1A-E345-9F3E-A6E0CAA950C2}" destId="{4576E404-4CFF-8F4F-A5F7-56B02F91D59B}" srcOrd="0" destOrd="0" presId="urn:microsoft.com/office/officeart/2005/8/layout/hProcess3"/>
    <dgm:cxn modelId="{99B8FF6E-5700-8942-95D7-69A233083EF9}" type="presOf" srcId="{AEB54399-92E8-D047-853D-0B10798B1D7F}" destId="{6FC9884E-3B92-7249-A25F-5686C1524A30}" srcOrd="0" destOrd="0" presId="urn:microsoft.com/office/officeart/2005/8/layout/hProcess3"/>
    <dgm:cxn modelId="{93967A3D-5187-694A-B313-1CC3A5DF7DE7}" type="presParOf" srcId="{6FC9884E-3B92-7249-A25F-5686C1524A30}" destId="{E015383F-254F-244F-824A-550BBF2DDCB8}" srcOrd="0" destOrd="0" presId="urn:microsoft.com/office/officeart/2005/8/layout/hProcess3"/>
    <dgm:cxn modelId="{1FA588B8-2C74-094A-A90E-AC32828664FA}" type="presParOf" srcId="{6FC9884E-3B92-7249-A25F-5686C1524A30}" destId="{A35EAC1B-5B8B-0647-BC04-BB1ADE3D5115}" srcOrd="1" destOrd="0" presId="urn:microsoft.com/office/officeart/2005/8/layout/hProcess3"/>
    <dgm:cxn modelId="{D010DA1D-C4E3-264D-B450-4325D9622B77}" type="presParOf" srcId="{A35EAC1B-5B8B-0647-BC04-BB1ADE3D5115}" destId="{C57BCA93-D3D9-3243-96C0-6FD150D1CDC7}" srcOrd="0" destOrd="0" presId="urn:microsoft.com/office/officeart/2005/8/layout/hProcess3"/>
    <dgm:cxn modelId="{F5F5113C-F92F-404F-ACC7-F39F32AFDD4E}" type="presParOf" srcId="{A35EAC1B-5B8B-0647-BC04-BB1ADE3D5115}" destId="{13816856-1010-C249-9AA7-D9B84AA9C2B4}" srcOrd="1" destOrd="0" presId="urn:microsoft.com/office/officeart/2005/8/layout/hProcess3"/>
    <dgm:cxn modelId="{3D0A6E58-0A29-184F-8910-14FC2D71CDC3}" type="presParOf" srcId="{13816856-1010-C249-9AA7-D9B84AA9C2B4}" destId="{A9E60F87-8C6F-504B-8341-C39819A27D5E}" srcOrd="0" destOrd="0" presId="urn:microsoft.com/office/officeart/2005/8/layout/hProcess3"/>
    <dgm:cxn modelId="{D4F146EB-DEC5-ED4C-B7ED-4D154CDCDF57}" type="presParOf" srcId="{13816856-1010-C249-9AA7-D9B84AA9C2B4}" destId="{4576E404-4CFF-8F4F-A5F7-56B02F91D59B}" srcOrd="1" destOrd="0" presId="urn:microsoft.com/office/officeart/2005/8/layout/hProcess3"/>
    <dgm:cxn modelId="{EA3A5850-2137-8947-954C-884174FA0CBB}" type="presParOf" srcId="{13816856-1010-C249-9AA7-D9B84AA9C2B4}" destId="{952B8995-A7A1-E448-A998-F6D2730E9308}" srcOrd="2" destOrd="0" presId="urn:microsoft.com/office/officeart/2005/8/layout/hProcess3"/>
    <dgm:cxn modelId="{66B9FB34-FE15-AA4C-B4AF-FB7EFFD5BE79}" type="presParOf" srcId="{13816856-1010-C249-9AA7-D9B84AA9C2B4}" destId="{1DE79D0A-A143-5D41-BB9E-2DC3EB65E990}" srcOrd="3" destOrd="0" presId="urn:microsoft.com/office/officeart/2005/8/layout/hProcess3"/>
    <dgm:cxn modelId="{BB8AA575-0712-4647-A09E-A0EF07487FB2}" type="presParOf" srcId="{A35EAC1B-5B8B-0647-BC04-BB1ADE3D5115}" destId="{C775BF5D-0F2A-474A-92CA-BB8851983BA3}" srcOrd="2" destOrd="0" presId="urn:microsoft.com/office/officeart/2005/8/layout/hProcess3"/>
    <dgm:cxn modelId="{1DE53EDD-E08A-B949-A158-13E8FE0B6F62}" type="presParOf" srcId="{A35EAC1B-5B8B-0647-BC04-BB1ADE3D5115}" destId="{9A49FD8C-00BE-E048-B0A0-D27AF1B0F06A}" srcOrd="3" destOrd="0" presId="urn:microsoft.com/office/officeart/2005/8/layout/hProcess3"/>
    <dgm:cxn modelId="{60A09A32-087A-5442-BEF6-EB206C8C84FB}"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95</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6175" custLinFactNeighborY="1576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a:solidFill>
          <a:srgbClr val="FF60CE"/>
        </a:solidFill>
      </dgm:spPr>
    </dgm:pt>
  </dgm:ptLst>
  <dgm:cxnLst>
    <dgm:cxn modelId="{74796F3B-7BB5-6344-ADBB-212AA5402ADC}" type="presOf" srcId="{AEB54399-92E8-D047-853D-0B10798B1D7F}" destId="{6FC9884E-3B92-7249-A25F-5686C1524A30}"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4AAB2822-9884-8E45-BD9F-ECED7E75B807}" type="presOf" srcId="{C7D8F566-7A1A-E345-9F3E-A6E0CAA950C2}" destId="{4576E404-4CFF-8F4F-A5F7-56B02F91D59B}" srcOrd="0" destOrd="0" presId="urn:microsoft.com/office/officeart/2005/8/layout/hProcess3"/>
    <dgm:cxn modelId="{8798DAAC-CB0C-3241-85C6-00B4CFBF6FC1}" type="presParOf" srcId="{6FC9884E-3B92-7249-A25F-5686C1524A30}" destId="{E015383F-254F-244F-824A-550BBF2DDCB8}" srcOrd="0" destOrd="0" presId="urn:microsoft.com/office/officeart/2005/8/layout/hProcess3"/>
    <dgm:cxn modelId="{FF56E8AB-21DB-AE4B-8CEB-FF3BC5009DA4}" type="presParOf" srcId="{6FC9884E-3B92-7249-A25F-5686C1524A30}" destId="{A35EAC1B-5B8B-0647-BC04-BB1ADE3D5115}" srcOrd="1" destOrd="0" presId="urn:microsoft.com/office/officeart/2005/8/layout/hProcess3"/>
    <dgm:cxn modelId="{04B4C5FA-9848-EB4D-B2D1-9905B99CBBA3}" type="presParOf" srcId="{A35EAC1B-5B8B-0647-BC04-BB1ADE3D5115}" destId="{C57BCA93-D3D9-3243-96C0-6FD150D1CDC7}" srcOrd="0" destOrd="0" presId="urn:microsoft.com/office/officeart/2005/8/layout/hProcess3"/>
    <dgm:cxn modelId="{D6546C86-6F49-6842-BD09-97C8E8E33D7A}" type="presParOf" srcId="{A35EAC1B-5B8B-0647-BC04-BB1ADE3D5115}" destId="{13816856-1010-C249-9AA7-D9B84AA9C2B4}" srcOrd="1" destOrd="0" presId="urn:microsoft.com/office/officeart/2005/8/layout/hProcess3"/>
    <dgm:cxn modelId="{DF10359E-95EE-084D-8564-29D521515929}" type="presParOf" srcId="{13816856-1010-C249-9AA7-D9B84AA9C2B4}" destId="{A9E60F87-8C6F-504B-8341-C39819A27D5E}" srcOrd="0" destOrd="0" presId="urn:microsoft.com/office/officeart/2005/8/layout/hProcess3"/>
    <dgm:cxn modelId="{65A2F508-B9F8-C848-BCF8-A2987E078113}" type="presParOf" srcId="{13816856-1010-C249-9AA7-D9B84AA9C2B4}" destId="{4576E404-4CFF-8F4F-A5F7-56B02F91D59B}" srcOrd="1" destOrd="0" presId="urn:microsoft.com/office/officeart/2005/8/layout/hProcess3"/>
    <dgm:cxn modelId="{B4EB295E-EB87-BE40-B6A4-6A5F729F847F}" type="presParOf" srcId="{13816856-1010-C249-9AA7-D9B84AA9C2B4}" destId="{952B8995-A7A1-E448-A998-F6D2730E9308}" srcOrd="2" destOrd="0" presId="urn:microsoft.com/office/officeart/2005/8/layout/hProcess3"/>
    <dgm:cxn modelId="{32FA8F0C-26F4-9E42-9F89-94E73221C0C7}" type="presParOf" srcId="{13816856-1010-C249-9AA7-D9B84AA9C2B4}" destId="{1DE79D0A-A143-5D41-BB9E-2DC3EB65E990}" srcOrd="3" destOrd="0" presId="urn:microsoft.com/office/officeart/2005/8/layout/hProcess3"/>
    <dgm:cxn modelId="{51A60709-EC0B-0041-B036-C84CE905C9E2}" type="presParOf" srcId="{A35EAC1B-5B8B-0647-BC04-BB1ADE3D5115}" destId="{C775BF5D-0F2A-474A-92CA-BB8851983BA3}" srcOrd="2" destOrd="0" presId="urn:microsoft.com/office/officeart/2005/8/layout/hProcess3"/>
    <dgm:cxn modelId="{8008E49C-3028-CE4B-9C86-D2E5E3F9F0D6}" type="presParOf" srcId="{A35EAC1B-5B8B-0647-BC04-BB1ADE3D5115}" destId="{9A49FD8C-00BE-E048-B0A0-D27AF1B0F06A}" srcOrd="3" destOrd="0" presId="urn:microsoft.com/office/officeart/2005/8/layout/hProcess3"/>
    <dgm:cxn modelId="{680357DE-EBC5-B048-8DB6-3099EB8F4748}"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Hates</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2666" custLinFactNeighborY="-82">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dgm:pt>
  </dgm:ptLst>
  <dgm:cxnLst>
    <dgm:cxn modelId="{31A34532-AEA8-2A43-A9E8-F5C85F9D821A}" type="presOf" srcId="{C7D8F566-7A1A-E345-9F3E-A6E0CAA950C2}" destId="{4576E404-4CFF-8F4F-A5F7-56B02F91D59B}"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AEB23B3F-90CA-8B41-9ACD-562CF941F385}" type="presOf" srcId="{AEB54399-92E8-D047-853D-0B10798B1D7F}" destId="{6FC9884E-3B92-7249-A25F-5686C1524A30}" srcOrd="0" destOrd="0" presId="urn:microsoft.com/office/officeart/2005/8/layout/hProcess3"/>
    <dgm:cxn modelId="{2F66E63D-7BBB-AB4D-A0A5-B642995C25D0}" type="presParOf" srcId="{6FC9884E-3B92-7249-A25F-5686C1524A30}" destId="{E015383F-254F-244F-824A-550BBF2DDCB8}" srcOrd="0" destOrd="0" presId="urn:microsoft.com/office/officeart/2005/8/layout/hProcess3"/>
    <dgm:cxn modelId="{CF860F14-5DC3-C94C-97ED-80E49A9662C3}" type="presParOf" srcId="{6FC9884E-3B92-7249-A25F-5686C1524A30}" destId="{A35EAC1B-5B8B-0647-BC04-BB1ADE3D5115}" srcOrd="1" destOrd="0" presId="urn:microsoft.com/office/officeart/2005/8/layout/hProcess3"/>
    <dgm:cxn modelId="{5A1AE5D1-1F60-3F49-B281-58DDAA1838E7}" type="presParOf" srcId="{A35EAC1B-5B8B-0647-BC04-BB1ADE3D5115}" destId="{C57BCA93-D3D9-3243-96C0-6FD150D1CDC7}" srcOrd="0" destOrd="0" presId="urn:microsoft.com/office/officeart/2005/8/layout/hProcess3"/>
    <dgm:cxn modelId="{F48C2C4B-1467-5A46-881C-21127E994E1B}" type="presParOf" srcId="{A35EAC1B-5B8B-0647-BC04-BB1ADE3D5115}" destId="{13816856-1010-C249-9AA7-D9B84AA9C2B4}" srcOrd="1" destOrd="0" presId="urn:microsoft.com/office/officeart/2005/8/layout/hProcess3"/>
    <dgm:cxn modelId="{76EBC051-61C2-5440-8984-586A64AF631A}" type="presParOf" srcId="{13816856-1010-C249-9AA7-D9B84AA9C2B4}" destId="{A9E60F87-8C6F-504B-8341-C39819A27D5E}" srcOrd="0" destOrd="0" presId="urn:microsoft.com/office/officeart/2005/8/layout/hProcess3"/>
    <dgm:cxn modelId="{646B51EF-9846-C14C-B6E2-39095D039254}" type="presParOf" srcId="{13816856-1010-C249-9AA7-D9B84AA9C2B4}" destId="{4576E404-4CFF-8F4F-A5F7-56B02F91D59B}" srcOrd="1" destOrd="0" presId="urn:microsoft.com/office/officeart/2005/8/layout/hProcess3"/>
    <dgm:cxn modelId="{5E1AFD6E-CD75-2549-92E3-D5559297227C}" type="presParOf" srcId="{13816856-1010-C249-9AA7-D9B84AA9C2B4}" destId="{952B8995-A7A1-E448-A998-F6D2730E9308}" srcOrd="2" destOrd="0" presId="urn:microsoft.com/office/officeart/2005/8/layout/hProcess3"/>
    <dgm:cxn modelId="{DA18CC77-913D-A045-A406-3CB5780FB5AB}" type="presParOf" srcId="{13816856-1010-C249-9AA7-D9B84AA9C2B4}" destId="{1DE79D0A-A143-5D41-BB9E-2DC3EB65E990}" srcOrd="3" destOrd="0" presId="urn:microsoft.com/office/officeart/2005/8/layout/hProcess3"/>
    <dgm:cxn modelId="{1084426F-5D71-A44F-9CDC-D6B0D478606A}" type="presParOf" srcId="{A35EAC1B-5B8B-0647-BC04-BB1ADE3D5115}" destId="{C775BF5D-0F2A-474A-92CA-BB8851983BA3}" srcOrd="2" destOrd="0" presId="urn:microsoft.com/office/officeart/2005/8/layout/hProcess3"/>
    <dgm:cxn modelId="{99ADF851-797B-F147-90D8-B0B2A40249E1}" type="presParOf" srcId="{A35EAC1B-5B8B-0647-BC04-BB1ADE3D5115}" destId="{9A49FD8C-00BE-E048-B0A0-D27AF1B0F06A}" srcOrd="3" destOrd="0" presId="urn:microsoft.com/office/officeart/2005/8/layout/hProcess3"/>
    <dgm:cxn modelId="{95A96777-0BDC-AA40-8ED1-6F28645F0484}"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Has a Crush On</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2504" custLinFactNeighborY="6801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dgm:pt>
  </dgm:ptLst>
  <dgm:cxnLst>
    <dgm:cxn modelId="{2CC68E8C-6641-2841-B562-05BFA1E6E72D}" srcId="{AEB54399-92E8-D047-853D-0B10798B1D7F}" destId="{C7D8F566-7A1A-E345-9F3E-A6E0CAA950C2}" srcOrd="0" destOrd="0" parTransId="{CBD8B41C-DE65-9F46-86C8-CC15FC6CBD5A}" sibTransId="{DCFACDC4-9761-5F43-A63A-C5705A653771}"/>
    <dgm:cxn modelId="{8732B0FE-3443-934A-A875-D334C79E1862}" type="presOf" srcId="{C7D8F566-7A1A-E345-9F3E-A6E0CAA950C2}" destId="{4576E404-4CFF-8F4F-A5F7-56B02F91D59B}" srcOrd="0" destOrd="0" presId="urn:microsoft.com/office/officeart/2005/8/layout/hProcess3"/>
    <dgm:cxn modelId="{981669EC-2D8E-CE4A-8B2F-63F8712DA7FA}" type="presOf" srcId="{AEB54399-92E8-D047-853D-0B10798B1D7F}" destId="{6FC9884E-3B92-7249-A25F-5686C1524A30}" srcOrd="0" destOrd="0" presId="urn:microsoft.com/office/officeart/2005/8/layout/hProcess3"/>
    <dgm:cxn modelId="{D2E9D508-6A6C-BC47-9CEF-06056D17C5D8}" type="presParOf" srcId="{6FC9884E-3B92-7249-A25F-5686C1524A30}" destId="{E015383F-254F-244F-824A-550BBF2DDCB8}" srcOrd="0" destOrd="0" presId="urn:microsoft.com/office/officeart/2005/8/layout/hProcess3"/>
    <dgm:cxn modelId="{8934842D-CC22-5C43-AA6D-371D60C2A7A6}" type="presParOf" srcId="{6FC9884E-3B92-7249-A25F-5686C1524A30}" destId="{A35EAC1B-5B8B-0647-BC04-BB1ADE3D5115}" srcOrd="1" destOrd="0" presId="urn:microsoft.com/office/officeart/2005/8/layout/hProcess3"/>
    <dgm:cxn modelId="{51FC58EF-EDE7-3E40-A74C-13E4A5A19564}" type="presParOf" srcId="{A35EAC1B-5B8B-0647-BC04-BB1ADE3D5115}" destId="{C57BCA93-D3D9-3243-96C0-6FD150D1CDC7}" srcOrd="0" destOrd="0" presId="urn:microsoft.com/office/officeart/2005/8/layout/hProcess3"/>
    <dgm:cxn modelId="{87216033-5E37-FC4E-BE0F-A47438E88A59}" type="presParOf" srcId="{A35EAC1B-5B8B-0647-BC04-BB1ADE3D5115}" destId="{13816856-1010-C249-9AA7-D9B84AA9C2B4}" srcOrd="1" destOrd="0" presId="urn:microsoft.com/office/officeart/2005/8/layout/hProcess3"/>
    <dgm:cxn modelId="{11A6B2F5-F143-2C4C-BBAA-1648E8A3DF78}" type="presParOf" srcId="{13816856-1010-C249-9AA7-D9B84AA9C2B4}" destId="{A9E60F87-8C6F-504B-8341-C39819A27D5E}" srcOrd="0" destOrd="0" presId="urn:microsoft.com/office/officeart/2005/8/layout/hProcess3"/>
    <dgm:cxn modelId="{1B0451A1-3DC3-C74E-9028-B40A2547F1FF}" type="presParOf" srcId="{13816856-1010-C249-9AA7-D9B84AA9C2B4}" destId="{4576E404-4CFF-8F4F-A5F7-56B02F91D59B}" srcOrd="1" destOrd="0" presId="urn:microsoft.com/office/officeart/2005/8/layout/hProcess3"/>
    <dgm:cxn modelId="{9765A18F-3A87-BA49-B83F-E87B14446B0F}" type="presParOf" srcId="{13816856-1010-C249-9AA7-D9B84AA9C2B4}" destId="{952B8995-A7A1-E448-A998-F6D2730E9308}" srcOrd="2" destOrd="0" presId="urn:microsoft.com/office/officeart/2005/8/layout/hProcess3"/>
    <dgm:cxn modelId="{C84BBBA5-E605-6E4A-810B-78FEE4E2F44C}" type="presParOf" srcId="{13816856-1010-C249-9AA7-D9B84AA9C2B4}" destId="{1DE79D0A-A143-5D41-BB9E-2DC3EB65E990}" srcOrd="3" destOrd="0" presId="urn:microsoft.com/office/officeart/2005/8/layout/hProcess3"/>
    <dgm:cxn modelId="{9B28CD29-6A3B-8A4D-8DF2-191153809A51}" type="presParOf" srcId="{A35EAC1B-5B8B-0647-BC04-BB1ADE3D5115}" destId="{C775BF5D-0F2A-474A-92CA-BB8851983BA3}" srcOrd="2" destOrd="0" presId="urn:microsoft.com/office/officeart/2005/8/layout/hProcess3"/>
    <dgm:cxn modelId="{EB2B030D-49AE-1E45-8681-EECD77DA7C07}" type="presParOf" srcId="{A35EAC1B-5B8B-0647-BC04-BB1ADE3D5115}" destId="{9A49FD8C-00BE-E048-B0A0-D27AF1B0F06A}" srcOrd="3" destOrd="0" presId="urn:microsoft.com/office/officeart/2005/8/layout/hProcess3"/>
    <dgm:cxn modelId="{1C2D0586-73D9-8C41-B714-52F0CEAFDBC9}"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Has a Crush On</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2504" custLinFactNeighborY="6801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dgm:pt>
  </dgm:ptLst>
  <dgm:cxnLst>
    <dgm:cxn modelId="{2CC68E8C-6641-2841-B562-05BFA1E6E72D}" srcId="{AEB54399-92E8-D047-853D-0B10798B1D7F}" destId="{C7D8F566-7A1A-E345-9F3E-A6E0CAA950C2}" srcOrd="0" destOrd="0" parTransId="{CBD8B41C-DE65-9F46-86C8-CC15FC6CBD5A}" sibTransId="{DCFACDC4-9761-5F43-A63A-C5705A653771}"/>
    <dgm:cxn modelId="{FFCCE6FA-D123-E247-9411-25ED5436ED8A}" type="presOf" srcId="{AEB54399-92E8-D047-853D-0B10798B1D7F}" destId="{6FC9884E-3B92-7249-A25F-5686C1524A30}" srcOrd="0" destOrd="0" presId="urn:microsoft.com/office/officeart/2005/8/layout/hProcess3"/>
    <dgm:cxn modelId="{48C72C20-3387-D84A-AAAB-EC3BCBC95475}" type="presOf" srcId="{C7D8F566-7A1A-E345-9F3E-A6E0CAA950C2}" destId="{4576E404-4CFF-8F4F-A5F7-56B02F91D59B}" srcOrd="0" destOrd="0" presId="urn:microsoft.com/office/officeart/2005/8/layout/hProcess3"/>
    <dgm:cxn modelId="{AF1E6759-ADFD-E445-9908-0F8B1AE16F35}" type="presParOf" srcId="{6FC9884E-3B92-7249-A25F-5686C1524A30}" destId="{E015383F-254F-244F-824A-550BBF2DDCB8}" srcOrd="0" destOrd="0" presId="urn:microsoft.com/office/officeart/2005/8/layout/hProcess3"/>
    <dgm:cxn modelId="{99F5ABD7-6A17-854A-B4F0-84560A2A0F43}" type="presParOf" srcId="{6FC9884E-3B92-7249-A25F-5686C1524A30}" destId="{A35EAC1B-5B8B-0647-BC04-BB1ADE3D5115}" srcOrd="1" destOrd="0" presId="urn:microsoft.com/office/officeart/2005/8/layout/hProcess3"/>
    <dgm:cxn modelId="{FD74720A-837D-B349-8BBC-E3CDA4A9EF0E}" type="presParOf" srcId="{A35EAC1B-5B8B-0647-BC04-BB1ADE3D5115}" destId="{C57BCA93-D3D9-3243-96C0-6FD150D1CDC7}" srcOrd="0" destOrd="0" presId="urn:microsoft.com/office/officeart/2005/8/layout/hProcess3"/>
    <dgm:cxn modelId="{CACE0E94-C0C8-9F49-833E-A07877BA5566}" type="presParOf" srcId="{A35EAC1B-5B8B-0647-BC04-BB1ADE3D5115}" destId="{13816856-1010-C249-9AA7-D9B84AA9C2B4}" srcOrd="1" destOrd="0" presId="urn:microsoft.com/office/officeart/2005/8/layout/hProcess3"/>
    <dgm:cxn modelId="{F3514419-6F24-6645-BB00-33445EBE1F42}" type="presParOf" srcId="{13816856-1010-C249-9AA7-D9B84AA9C2B4}" destId="{A9E60F87-8C6F-504B-8341-C39819A27D5E}" srcOrd="0" destOrd="0" presId="urn:microsoft.com/office/officeart/2005/8/layout/hProcess3"/>
    <dgm:cxn modelId="{2098B7F7-F843-1248-929C-4CF8A72EB233}" type="presParOf" srcId="{13816856-1010-C249-9AA7-D9B84AA9C2B4}" destId="{4576E404-4CFF-8F4F-A5F7-56B02F91D59B}" srcOrd="1" destOrd="0" presId="urn:microsoft.com/office/officeart/2005/8/layout/hProcess3"/>
    <dgm:cxn modelId="{37D771BC-34F2-1E44-B279-B1550CB60DBE}" type="presParOf" srcId="{13816856-1010-C249-9AA7-D9B84AA9C2B4}" destId="{952B8995-A7A1-E448-A998-F6D2730E9308}" srcOrd="2" destOrd="0" presId="urn:microsoft.com/office/officeart/2005/8/layout/hProcess3"/>
    <dgm:cxn modelId="{73BF149D-51A5-3341-8A25-37C146BF5DAF}" type="presParOf" srcId="{13816856-1010-C249-9AA7-D9B84AA9C2B4}" destId="{1DE79D0A-A143-5D41-BB9E-2DC3EB65E990}" srcOrd="3" destOrd="0" presId="urn:microsoft.com/office/officeart/2005/8/layout/hProcess3"/>
    <dgm:cxn modelId="{46D8E7DD-A7F8-F14A-A952-70998F630238}" type="presParOf" srcId="{A35EAC1B-5B8B-0647-BC04-BB1ADE3D5115}" destId="{C775BF5D-0F2A-474A-92CA-BB8851983BA3}" srcOrd="2" destOrd="0" presId="urn:microsoft.com/office/officeart/2005/8/layout/hProcess3"/>
    <dgm:cxn modelId="{338F8694-876C-B047-A135-043F4A18A045}" type="presParOf" srcId="{A35EAC1B-5B8B-0647-BC04-BB1ADE3D5115}" destId="{9A49FD8C-00BE-E048-B0A0-D27AF1B0F06A}" srcOrd="3" destOrd="0" presId="urn:microsoft.com/office/officeart/2005/8/layout/hProcess3"/>
    <dgm:cxn modelId="{05411A91-EF8E-264C-B6F1-F7D93C74DDA7}"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C23AD62-8102-D94D-B252-50C680790D65}" type="doc">
      <dgm:prSet loTypeId="urn:microsoft.com/office/officeart/2005/8/layout/hProcess3" loCatId="" qsTypeId="urn:microsoft.com/office/officeart/2005/8/quickstyle/simple4" qsCatId="simple" csTypeId="urn:microsoft.com/office/officeart/2005/8/colors/accent1_2" csCatId="accent1" phldr="1"/>
      <dgm:spPr/>
    </dgm:pt>
    <dgm:pt modelId="{D18484E3-EB1D-5640-A278-FEA761E40E5A}">
      <dgm:prSet phldrT="[Text]"/>
      <dgm:spPr/>
      <dgm:t>
        <a:bodyPr/>
        <a:lstStyle/>
        <a:p>
          <a:r>
            <a:rPr lang="en-US" dirty="0" smtClean="0"/>
            <a:t> </a:t>
          </a:r>
          <a:endParaRPr lang="en-US" dirty="0"/>
        </a:p>
      </dgm:t>
    </dgm:pt>
    <dgm:pt modelId="{A28FD81B-FE15-5B4E-A131-BE03682F88B3}" type="parTrans" cxnId="{A8A9C55B-6F0E-B147-9051-B7B3CDE3DA81}">
      <dgm:prSet/>
      <dgm:spPr/>
      <dgm:t>
        <a:bodyPr/>
        <a:lstStyle/>
        <a:p>
          <a:endParaRPr lang="en-US"/>
        </a:p>
      </dgm:t>
    </dgm:pt>
    <dgm:pt modelId="{15E33091-AE9C-EE4C-95AB-F1B4F0A37F49}" type="sibTrans" cxnId="{A8A9C55B-6F0E-B147-9051-B7B3CDE3DA81}">
      <dgm:prSet/>
      <dgm:spPr/>
      <dgm:t>
        <a:bodyPr/>
        <a:lstStyle/>
        <a:p>
          <a:endParaRPr lang="en-US"/>
        </a:p>
      </dgm:t>
    </dgm:pt>
    <dgm:pt modelId="{4076EF0E-A7FA-B347-B302-84A721500205}" type="pres">
      <dgm:prSet presAssocID="{FC23AD62-8102-D94D-B252-50C680790D65}" presName="Name0" presStyleCnt="0">
        <dgm:presLayoutVars>
          <dgm:dir/>
          <dgm:animLvl val="lvl"/>
          <dgm:resizeHandles val="exact"/>
        </dgm:presLayoutVars>
      </dgm:prSet>
      <dgm:spPr/>
    </dgm:pt>
    <dgm:pt modelId="{2499C3BF-4D26-064C-B6D2-4BB4B2684F0E}" type="pres">
      <dgm:prSet presAssocID="{FC23AD62-8102-D94D-B252-50C680790D65}" presName="dummy" presStyleCnt="0"/>
      <dgm:spPr/>
    </dgm:pt>
    <dgm:pt modelId="{38255359-8715-C54B-A390-E8E1E32B062B}" type="pres">
      <dgm:prSet presAssocID="{FC23AD62-8102-D94D-B252-50C680790D65}" presName="linH" presStyleCnt="0"/>
      <dgm:spPr/>
    </dgm:pt>
    <dgm:pt modelId="{725C80D4-1160-DC4A-9F4B-561BC16448D9}" type="pres">
      <dgm:prSet presAssocID="{FC23AD62-8102-D94D-B252-50C680790D65}" presName="padding1" presStyleCnt="0"/>
      <dgm:spPr/>
    </dgm:pt>
    <dgm:pt modelId="{CFE0AF3D-5653-B247-BE27-139CA28DE499}" type="pres">
      <dgm:prSet presAssocID="{D18484E3-EB1D-5640-A278-FEA761E40E5A}" presName="linV" presStyleCnt="0"/>
      <dgm:spPr/>
    </dgm:pt>
    <dgm:pt modelId="{825895E4-8913-F94F-8B26-4A5A3ED4A3F2}" type="pres">
      <dgm:prSet presAssocID="{D18484E3-EB1D-5640-A278-FEA761E40E5A}" presName="spVertical1" presStyleCnt="0"/>
      <dgm:spPr/>
    </dgm:pt>
    <dgm:pt modelId="{21B1AC39-5561-704A-A692-3CB4F5A5E9EE}" type="pres">
      <dgm:prSet presAssocID="{D18484E3-EB1D-5640-A278-FEA761E40E5A}" presName="parTx" presStyleLbl="revTx" presStyleIdx="0" presStyleCnt="1">
        <dgm:presLayoutVars>
          <dgm:chMax val="0"/>
          <dgm:chPref val="0"/>
          <dgm:bulletEnabled val="1"/>
        </dgm:presLayoutVars>
      </dgm:prSet>
      <dgm:spPr/>
      <dgm:t>
        <a:bodyPr/>
        <a:lstStyle/>
        <a:p>
          <a:endParaRPr lang="en-US"/>
        </a:p>
      </dgm:t>
    </dgm:pt>
    <dgm:pt modelId="{55A55A77-CB56-2249-BDD9-BFB326CCFF37}" type="pres">
      <dgm:prSet presAssocID="{D18484E3-EB1D-5640-A278-FEA761E40E5A}" presName="spVertical2" presStyleCnt="0"/>
      <dgm:spPr/>
    </dgm:pt>
    <dgm:pt modelId="{E6BB1F64-B33E-7246-BA46-A1C128D04BFB}" type="pres">
      <dgm:prSet presAssocID="{D18484E3-EB1D-5640-A278-FEA761E40E5A}" presName="spVertical3" presStyleCnt="0"/>
      <dgm:spPr/>
    </dgm:pt>
    <dgm:pt modelId="{80662E15-00A8-4443-BA68-0B9BCB18B3B6}" type="pres">
      <dgm:prSet presAssocID="{FC23AD62-8102-D94D-B252-50C680790D65}" presName="padding2" presStyleCnt="0"/>
      <dgm:spPr/>
    </dgm:pt>
    <dgm:pt modelId="{7E2A4F64-BAB7-1C49-B068-3E248806D7EE}" type="pres">
      <dgm:prSet presAssocID="{FC23AD62-8102-D94D-B252-50C680790D65}" presName="negArrow" presStyleCnt="0"/>
      <dgm:spPr/>
    </dgm:pt>
    <dgm:pt modelId="{1E80F92F-EA46-F843-BF75-2EEA75A83478}" type="pres">
      <dgm:prSet presAssocID="{FC23AD62-8102-D94D-B252-50C680790D65}" presName="backgroundArrow" presStyleLbl="node1" presStyleIdx="0" presStyleCnt="1" custLinFactNeighborX="4000" custLinFactNeighborY="-2917"/>
      <dgm:spPr/>
    </dgm:pt>
  </dgm:ptLst>
  <dgm:cxnLst>
    <dgm:cxn modelId="{10586FD4-A49D-C04E-B18F-BBC318218167}" type="presOf" srcId="{D18484E3-EB1D-5640-A278-FEA761E40E5A}" destId="{21B1AC39-5561-704A-A692-3CB4F5A5E9EE}" srcOrd="0" destOrd="0" presId="urn:microsoft.com/office/officeart/2005/8/layout/hProcess3"/>
    <dgm:cxn modelId="{C69E86DC-1CB9-404E-80FE-374B796541C9}" type="presOf" srcId="{FC23AD62-8102-D94D-B252-50C680790D65}" destId="{4076EF0E-A7FA-B347-B302-84A721500205}" srcOrd="0" destOrd="0" presId="urn:microsoft.com/office/officeart/2005/8/layout/hProcess3"/>
    <dgm:cxn modelId="{A8A9C55B-6F0E-B147-9051-B7B3CDE3DA81}" srcId="{FC23AD62-8102-D94D-B252-50C680790D65}" destId="{D18484E3-EB1D-5640-A278-FEA761E40E5A}" srcOrd="0" destOrd="0" parTransId="{A28FD81B-FE15-5B4E-A131-BE03682F88B3}" sibTransId="{15E33091-AE9C-EE4C-95AB-F1B4F0A37F49}"/>
    <dgm:cxn modelId="{08E79F24-4019-4B4C-8DF1-995D68172FFE}" type="presParOf" srcId="{4076EF0E-A7FA-B347-B302-84A721500205}" destId="{2499C3BF-4D26-064C-B6D2-4BB4B2684F0E}" srcOrd="0" destOrd="0" presId="urn:microsoft.com/office/officeart/2005/8/layout/hProcess3"/>
    <dgm:cxn modelId="{2118FDBF-BDA9-7A44-963E-B26EC47CB24C}" type="presParOf" srcId="{4076EF0E-A7FA-B347-B302-84A721500205}" destId="{38255359-8715-C54B-A390-E8E1E32B062B}" srcOrd="1" destOrd="0" presId="urn:microsoft.com/office/officeart/2005/8/layout/hProcess3"/>
    <dgm:cxn modelId="{89587C59-BFC3-6046-88AA-5B1D5A5E5558}" type="presParOf" srcId="{38255359-8715-C54B-A390-E8E1E32B062B}" destId="{725C80D4-1160-DC4A-9F4B-561BC16448D9}" srcOrd="0" destOrd="0" presId="urn:microsoft.com/office/officeart/2005/8/layout/hProcess3"/>
    <dgm:cxn modelId="{C6B018C8-54CB-8547-B69A-FBB88AB3E6EB}" type="presParOf" srcId="{38255359-8715-C54B-A390-E8E1E32B062B}" destId="{CFE0AF3D-5653-B247-BE27-139CA28DE499}" srcOrd="1" destOrd="0" presId="urn:microsoft.com/office/officeart/2005/8/layout/hProcess3"/>
    <dgm:cxn modelId="{C75C2FEF-B321-6B4A-8B97-587C2AD74D38}" type="presParOf" srcId="{CFE0AF3D-5653-B247-BE27-139CA28DE499}" destId="{825895E4-8913-F94F-8B26-4A5A3ED4A3F2}" srcOrd="0" destOrd="0" presId="urn:microsoft.com/office/officeart/2005/8/layout/hProcess3"/>
    <dgm:cxn modelId="{9F07A62E-E247-B54E-85C0-DC6F8D8BD909}" type="presParOf" srcId="{CFE0AF3D-5653-B247-BE27-139CA28DE499}" destId="{21B1AC39-5561-704A-A692-3CB4F5A5E9EE}" srcOrd="1" destOrd="0" presId="urn:microsoft.com/office/officeart/2005/8/layout/hProcess3"/>
    <dgm:cxn modelId="{7A632BCC-C1B2-EB48-8F40-F74C01BE3F10}" type="presParOf" srcId="{CFE0AF3D-5653-B247-BE27-139CA28DE499}" destId="{55A55A77-CB56-2249-BDD9-BFB326CCFF37}" srcOrd="2" destOrd="0" presId="urn:microsoft.com/office/officeart/2005/8/layout/hProcess3"/>
    <dgm:cxn modelId="{2B29525B-F105-5C49-9445-72179754EC49}" type="presParOf" srcId="{CFE0AF3D-5653-B247-BE27-139CA28DE499}" destId="{E6BB1F64-B33E-7246-BA46-A1C128D04BFB}" srcOrd="3" destOrd="0" presId="urn:microsoft.com/office/officeart/2005/8/layout/hProcess3"/>
    <dgm:cxn modelId="{884E7714-EF32-B840-8910-8EB74A0BA46F}" type="presParOf" srcId="{38255359-8715-C54B-A390-E8E1E32B062B}" destId="{80662E15-00A8-4443-BA68-0B9BCB18B3B6}" srcOrd="2" destOrd="0" presId="urn:microsoft.com/office/officeart/2005/8/layout/hProcess3"/>
    <dgm:cxn modelId="{01A2AECF-4801-C84A-9033-AB85F76ACC4A}" type="presParOf" srcId="{38255359-8715-C54B-A390-E8E1E32B062B}" destId="{7E2A4F64-BAB7-1C49-B068-3E248806D7EE}" srcOrd="3" destOrd="0" presId="urn:microsoft.com/office/officeart/2005/8/layout/hProcess3"/>
    <dgm:cxn modelId="{7B24CD6B-F811-1144-91C3-1B617CBF67D0}" type="presParOf" srcId="{38255359-8715-C54B-A390-E8E1E32B062B}" destId="{1E80F92F-EA46-F843-BF75-2EEA75A83478}"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C23AD62-8102-D94D-B252-50C680790D65}" type="doc">
      <dgm:prSet loTypeId="urn:microsoft.com/office/officeart/2005/8/layout/hProcess3" loCatId="" qsTypeId="urn:microsoft.com/office/officeart/2005/8/quickstyle/simple4" qsCatId="simple" csTypeId="urn:microsoft.com/office/officeart/2005/8/colors/accent1_2" csCatId="accent1" phldr="1"/>
      <dgm:spPr/>
    </dgm:pt>
    <dgm:pt modelId="{D18484E3-EB1D-5640-A278-FEA761E40E5A}">
      <dgm:prSet phldrT="[Text]"/>
      <dgm:spPr/>
      <dgm:t>
        <a:bodyPr/>
        <a:lstStyle/>
        <a:p>
          <a:r>
            <a:rPr lang="en-US" dirty="0" smtClean="0"/>
            <a:t> </a:t>
          </a:r>
          <a:endParaRPr lang="en-US" dirty="0"/>
        </a:p>
      </dgm:t>
    </dgm:pt>
    <dgm:pt modelId="{A28FD81B-FE15-5B4E-A131-BE03682F88B3}" type="parTrans" cxnId="{A8A9C55B-6F0E-B147-9051-B7B3CDE3DA81}">
      <dgm:prSet/>
      <dgm:spPr/>
      <dgm:t>
        <a:bodyPr/>
        <a:lstStyle/>
        <a:p>
          <a:endParaRPr lang="en-US"/>
        </a:p>
      </dgm:t>
    </dgm:pt>
    <dgm:pt modelId="{15E33091-AE9C-EE4C-95AB-F1B4F0A37F49}" type="sibTrans" cxnId="{A8A9C55B-6F0E-B147-9051-B7B3CDE3DA81}">
      <dgm:prSet/>
      <dgm:spPr/>
      <dgm:t>
        <a:bodyPr/>
        <a:lstStyle/>
        <a:p>
          <a:endParaRPr lang="en-US"/>
        </a:p>
      </dgm:t>
    </dgm:pt>
    <dgm:pt modelId="{4076EF0E-A7FA-B347-B302-84A721500205}" type="pres">
      <dgm:prSet presAssocID="{FC23AD62-8102-D94D-B252-50C680790D65}" presName="Name0" presStyleCnt="0">
        <dgm:presLayoutVars>
          <dgm:dir/>
          <dgm:animLvl val="lvl"/>
          <dgm:resizeHandles val="exact"/>
        </dgm:presLayoutVars>
      </dgm:prSet>
      <dgm:spPr/>
    </dgm:pt>
    <dgm:pt modelId="{2499C3BF-4D26-064C-B6D2-4BB4B2684F0E}" type="pres">
      <dgm:prSet presAssocID="{FC23AD62-8102-D94D-B252-50C680790D65}" presName="dummy" presStyleCnt="0"/>
      <dgm:spPr/>
    </dgm:pt>
    <dgm:pt modelId="{38255359-8715-C54B-A390-E8E1E32B062B}" type="pres">
      <dgm:prSet presAssocID="{FC23AD62-8102-D94D-B252-50C680790D65}" presName="linH" presStyleCnt="0"/>
      <dgm:spPr/>
    </dgm:pt>
    <dgm:pt modelId="{725C80D4-1160-DC4A-9F4B-561BC16448D9}" type="pres">
      <dgm:prSet presAssocID="{FC23AD62-8102-D94D-B252-50C680790D65}" presName="padding1" presStyleCnt="0"/>
      <dgm:spPr/>
    </dgm:pt>
    <dgm:pt modelId="{CFE0AF3D-5653-B247-BE27-139CA28DE499}" type="pres">
      <dgm:prSet presAssocID="{D18484E3-EB1D-5640-A278-FEA761E40E5A}" presName="linV" presStyleCnt="0"/>
      <dgm:spPr/>
    </dgm:pt>
    <dgm:pt modelId="{825895E4-8913-F94F-8B26-4A5A3ED4A3F2}" type="pres">
      <dgm:prSet presAssocID="{D18484E3-EB1D-5640-A278-FEA761E40E5A}" presName="spVertical1" presStyleCnt="0"/>
      <dgm:spPr/>
    </dgm:pt>
    <dgm:pt modelId="{21B1AC39-5561-704A-A692-3CB4F5A5E9EE}" type="pres">
      <dgm:prSet presAssocID="{D18484E3-EB1D-5640-A278-FEA761E40E5A}" presName="parTx" presStyleLbl="revTx" presStyleIdx="0" presStyleCnt="1">
        <dgm:presLayoutVars>
          <dgm:chMax val="0"/>
          <dgm:chPref val="0"/>
          <dgm:bulletEnabled val="1"/>
        </dgm:presLayoutVars>
      </dgm:prSet>
      <dgm:spPr/>
      <dgm:t>
        <a:bodyPr/>
        <a:lstStyle/>
        <a:p>
          <a:endParaRPr lang="en-US"/>
        </a:p>
      </dgm:t>
    </dgm:pt>
    <dgm:pt modelId="{55A55A77-CB56-2249-BDD9-BFB326CCFF37}" type="pres">
      <dgm:prSet presAssocID="{D18484E3-EB1D-5640-A278-FEA761E40E5A}" presName="spVertical2" presStyleCnt="0"/>
      <dgm:spPr/>
    </dgm:pt>
    <dgm:pt modelId="{E6BB1F64-B33E-7246-BA46-A1C128D04BFB}" type="pres">
      <dgm:prSet presAssocID="{D18484E3-EB1D-5640-A278-FEA761E40E5A}" presName="spVertical3" presStyleCnt="0"/>
      <dgm:spPr/>
    </dgm:pt>
    <dgm:pt modelId="{80662E15-00A8-4443-BA68-0B9BCB18B3B6}" type="pres">
      <dgm:prSet presAssocID="{FC23AD62-8102-D94D-B252-50C680790D65}" presName="padding2" presStyleCnt="0"/>
      <dgm:spPr/>
    </dgm:pt>
    <dgm:pt modelId="{7E2A4F64-BAB7-1C49-B068-3E248806D7EE}" type="pres">
      <dgm:prSet presAssocID="{FC23AD62-8102-D94D-B252-50C680790D65}" presName="negArrow" presStyleCnt="0"/>
      <dgm:spPr/>
    </dgm:pt>
    <dgm:pt modelId="{1E80F92F-EA46-F843-BF75-2EEA75A83478}" type="pres">
      <dgm:prSet presAssocID="{FC23AD62-8102-D94D-B252-50C680790D65}" presName="backgroundArrow" presStyleLbl="node1" presStyleIdx="0" presStyleCnt="1" custLinFactNeighborY="9531"/>
      <dgm:spPr/>
    </dgm:pt>
  </dgm:ptLst>
  <dgm:cxnLst>
    <dgm:cxn modelId="{1F553BA1-B802-B646-AB5E-4360B056D43D}" type="presOf" srcId="{FC23AD62-8102-D94D-B252-50C680790D65}" destId="{4076EF0E-A7FA-B347-B302-84A721500205}" srcOrd="0" destOrd="0" presId="urn:microsoft.com/office/officeart/2005/8/layout/hProcess3"/>
    <dgm:cxn modelId="{E1127934-1494-6A48-BF6B-E71CA5EFD217}" type="presOf" srcId="{D18484E3-EB1D-5640-A278-FEA761E40E5A}" destId="{21B1AC39-5561-704A-A692-3CB4F5A5E9EE}" srcOrd="0" destOrd="0" presId="urn:microsoft.com/office/officeart/2005/8/layout/hProcess3"/>
    <dgm:cxn modelId="{A8A9C55B-6F0E-B147-9051-B7B3CDE3DA81}" srcId="{FC23AD62-8102-D94D-B252-50C680790D65}" destId="{D18484E3-EB1D-5640-A278-FEA761E40E5A}" srcOrd="0" destOrd="0" parTransId="{A28FD81B-FE15-5B4E-A131-BE03682F88B3}" sibTransId="{15E33091-AE9C-EE4C-95AB-F1B4F0A37F49}"/>
    <dgm:cxn modelId="{9B7E0D90-349F-3048-9A04-B0D491EFE6D8}" type="presParOf" srcId="{4076EF0E-A7FA-B347-B302-84A721500205}" destId="{2499C3BF-4D26-064C-B6D2-4BB4B2684F0E}" srcOrd="0" destOrd="0" presId="urn:microsoft.com/office/officeart/2005/8/layout/hProcess3"/>
    <dgm:cxn modelId="{01DF1632-F28E-FC47-8C45-3B29F4C017D1}" type="presParOf" srcId="{4076EF0E-A7FA-B347-B302-84A721500205}" destId="{38255359-8715-C54B-A390-E8E1E32B062B}" srcOrd="1" destOrd="0" presId="urn:microsoft.com/office/officeart/2005/8/layout/hProcess3"/>
    <dgm:cxn modelId="{9AE9A932-A62B-7441-9DEA-C61B594DA909}" type="presParOf" srcId="{38255359-8715-C54B-A390-E8E1E32B062B}" destId="{725C80D4-1160-DC4A-9F4B-561BC16448D9}" srcOrd="0" destOrd="0" presId="urn:microsoft.com/office/officeart/2005/8/layout/hProcess3"/>
    <dgm:cxn modelId="{DFBDF786-DB6B-E24F-AFC6-497BF3EABB38}" type="presParOf" srcId="{38255359-8715-C54B-A390-E8E1E32B062B}" destId="{CFE0AF3D-5653-B247-BE27-139CA28DE499}" srcOrd="1" destOrd="0" presId="urn:microsoft.com/office/officeart/2005/8/layout/hProcess3"/>
    <dgm:cxn modelId="{EE05874D-C08D-B548-8B78-F60599430CBF}" type="presParOf" srcId="{CFE0AF3D-5653-B247-BE27-139CA28DE499}" destId="{825895E4-8913-F94F-8B26-4A5A3ED4A3F2}" srcOrd="0" destOrd="0" presId="urn:microsoft.com/office/officeart/2005/8/layout/hProcess3"/>
    <dgm:cxn modelId="{4446E9F9-DB20-084A-8585-2DC41946192E}" type="presParOf" srcId="{CFE0AF3D-5653-B247-BE27-139CA28DE499}" destId="{21B1AC39-5561-704A-A692-3CB4F5A5E9EE}" srcOrd="1" destOrd="0" presId="urn:microsoft.com/office/officeart/2005/8/layout/hProcess3"/>
    <dgm:cxn modelId="{DE844F1C-CE8B-6D4D-BF3D-26D16303EB4B}" type="presParOf" srcId="{CFE0AF3D-5653-B247-BE27-139CA28DE499}" destId="{55A55A77-CB56-2249-BDD9-BFB326CCFF37}" srcOrd="2" destOrd="0" presId="urn:microsoft.com/office/officeart/2005/8/layout/hProcess3"/>
    <dgm:cxn modelId="{BCFFFDEF-2846-3342-9030-526C8BA388A5}" type="presParOf" srcId="{CFE0AF3D-5653-B247-BE27-139CA28DE499}" destId="{E6BB1F64-B33E-7246-BA46-A1C128D04BFB}" srcOrd="3" destOrd="0" presId="urn:microsoft.com/office/officeart/2005/8/layout/hProcess3"/>
    <dgm:cxn modelId="{A043CD25-0B9D-E546-B2E9-35B0996ED63D}" type="presParOf" srcId="{38255359-8715-C54B-A390-E8E1E32B062B}" destId="{80662E15-00A8-4443-BA68-0B9BCB18B3B6}" srcOrd="2" destOrd="0" presId="urn:microsoft.com/office/officeart/2005/8/layout/hProcess3"/>
    <dgm:cxn modelId="{61605BE1-456B-E942-997E-6C952A576CAA}" type="presParOf" srcId="{38255359-8715-C54B-A390-E8E1E32B062B}" destId="{7E2A4F64-BAB7-1C49-B068-3E248806D7EE}" srcOrd="3" destOrd="0" presId="urn:microsoft.com/office/officeart/2005/8/layout/hProcess3"/>
    <dgm:cxn modelId="{B5678ABA-7965-6F43-9331-B63FC1F82505}" type="presParOf" srcId="{38255359-8715-C54B-A390-E8E1E32B062B}" destId="{1E80F92F-EA46-F843-BF75-2EEA75A83478}"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C23AD62-8102-D94D-B252-50C680790D65}" type="doc">
      <dgm:prSet loTypeId="urn:microsoft.com/office/officeart/2005/8/layout/hProcess3" loCatId="" qsTypeId="urn:microsoft.com/office/officeart/2005/8/quickstyle/simple4" qsCatId="simple" csTypeId="urn:microsoft.com/office/officeart/2005/8/colors/accent1_2" csCatId="accent1" phldr="1"/>
      <dgm:spPr/>
    </dgm:pt>
    <dgm:pt modelId="{D18484E3-EB1D-5640-A278-FEA761E40E5A}">
      <dgm:prSet phldrT="[Text]"/>
      <dgm:spPr/>
      <dgm:t>
        <a:bodyPr/>
        <a:lstStyle/>
        <a:p>
          <a:r>
            <a:rPr lang="en-US" dirty="0" smtClean="0"/>
            <a:t> </a:t>
          </a:r>
          <a:endParaRPr lang="en-US" dirty="0"/>
        </a:p>
      </dgm:t>
    </dgm:pt>
    <dgm:pt modelId="{A28FD81B-FE15-5B4E-A131-BE03682F88B3}" type="parTrans" cxnId="{A8A9C55B-6F0E-B147-9051-B7B3CDE3DA81}">
      <dgm:prSet/>
      <dgm:spPr/>
      <dgm:t>
        <a:bodyPr/>
        <a:lstStyle/>
        <a:p>
          <a:endParaRPr lang="en-US"/>
        </a:p>
      </dgm:t>
    </dgm:pt>
    <dgm:pt modelId="{15E33091-AE9C-EE4C-95AB-F1B4F0A37F49}" type="sibTrans" cxnId="{A8A9C55B-6F0E-B147-9051-B7B3CDE3DA81}">
      <dgm:prSet/>
      <dgm:spPr/>
      <dgm:t>
        <a:bodyPr/>
        <a:lstStyle/>
        <a:p>
          <a:endParaRPr lang="en-US"/>
        </a:p>
      </dgm:t>
    </dgm:pt>
    <dgm:pt modelId="{4076EF0E-A7FA-B347-B302-84A721500205}" type="pres">
      <dgm:prSet presAssocID="{FC23AD62-8102-D94D-B252-50C680790D65}" presName="Name0" presStyleCnt="0">
        <dgm:presLayoutVars>
          <dgm:dir/>
          <dgm:animLvl val="lvl"/>
          <dgm:resizeHandles val="exact"/>
        </dgm:presLayoutVars>
      </dgm:prSet>
      <dgm:spPr/>
    </dgm:pt>
    <dgm:pt modelId="{2499C3BF-4D26-064C-B6D2-4BB4B2684F0E}" type="pres">
      <dgm:prSet presAssocID="{FC23AD62-8102-D94D-B252-50C680790D65}" presName="dummy" presStyleCnt="0"/>
      <dgm:spPr/>
    </dgm:pt>
    <dgm:pt modelId="{38255359-8715-C54B-A390-E8E1E32B062B}" type="pres">
      <dgm:prSet presAssocID="{FC23AD62-8102-D94D-B252-50C680790D65}" presName="linH" presStyleCnt="0"/>
      <dgm:spPr/>
    </dgm:pt>
    <dgm:pt modelId="{725C80D4-1160-DC4A-9F4B-561BC16448D9}" type="pres">
      <dgm:prSet presAssocID="{FC23AD62-8102-D94D-B252-50C680790D65}" presName="padding1" presStyleCnt="0"/>
      <dgm:spPr/>
    </dgm:pt>
    <dgm:pt modelId="{CFE0AF3D-5653-B247-BE27-139CA28DE499}" type="pres">
      <dgm:prSet presAssocID="{D18484E3-EB1D-5640-A278-FEA761E40E5A}" presName="linV" presStyleCnt="0"/>
      <dgm:spPr/>
    </dgm:pt>
    <dgm:pt modelId="{825895E4-8913-F94F-8B26-4A5A3ED4A3F2}" type="pres">
      <dgm:prSet presAssocID="{D18484E3-EB1D-5640-A278-FEA761E40E5A}" presName="spVertical1" presStyleCnt="0"/>
      <dgm:spPr/>
    </dgm:pt>
    <dgm:pt modelId="{21B1AC39-5561-704A-A692-3CB4F5A5E9EE}" type="pres">
      <dgm:prSet presAssocID="{D18484E3-EB1D-5640-A278-FEA761E40E5A}" presName="parTx" presStyleLbl="revTx" presStyleIdx="0" presStyleCnt="1">
        <dgm:presLayoutVars>
          <dgm:chMax val="0"/>
          <dgm:chPref val="0"/>
          <dgm:bulletEnabled val="1"/>
        </dgm:presLayoutVars>
      </dgm:prSet>
      <dgm:spPr/>
      <dgm:t>
        <a:bodyPr/>
        <a:lstStyle/>
        <a:p>
          <a:endParaRPr lang="en-US"/>
        </a:p>
      </dgm:t>
    </dgm:pt>
    <dgm:pt modelId="{55A55A77-CB56-2249-BDD9-BFB326CCFF37}" type="pres">
      <dgm:prSet presAssocID="{D18484E3-EB1D-5640-A278-FEA761E40E5A}" presName="spVertical2" presStyleCnt="0"/>
      <dgm:spPr/>
    </dgm:pt>
    <dgm:pt modelId="{E6BB1F64-B33E-7246-BA46-A1C128D04BFB}" type="pres">
      <dgm:prSet presAssocID="{D18484E3-EB1D-5640-A278-FEA761E40E5A}" presName="spVertical3" presStyleCnt="0"/>
      <dgm:spPr/>
    </dgm:pt>
    <dgm:pt modelId="{80662E15-00A8-4443-BA68-0B9BCB18B3B6}" type="pres">
      <dgm:prSet presAssocID="{FC23AD62-8102-D94D-B252-50C680790D65}" presName="padding2" presStyleCnt="0"/>
      <dgm:spPr/>
    </dgm:pt>
    <dgm:pt modelId="{7E2A4F64-BAB7-1C49-B068-3E248806D7EE}" type="pres">
      <dgm:prSet presAssocID="{FC23AD62-8102-D94D-B252-50C680790D65}" presName="negArrow" presStyleCnt="0"/>
      <dgm:spPr/>
    </dgm:pt>
    <dgm:pt modelId="{1E80F92F-EA46-F843-BF75-2EEA75A83478}" type="pres">
      <dgm:prSet presAssocID="{FC23AD62-8102-D94D-B252-50C680790D65}" presName="backgroundArrow" presStyleLbl="node1" presStyleIdx="0" presStyleCnt="1" custLinFactNeighborY="9531"/>
      <dgm:spPr/>
    </dgm:pt>
  </dgm:ptLst>
  <dgm:cxnLst>
    <dgm:cxn modelId="{1D84019D-6975-1F42-93AD-F95EE9D12EB2}" type="presOf" srcId="{FC23AD62-8102-D94D-B252-50C680790D65}" destId="{4076EF0E-A7FA-B347-B302-84A721500205}" srcOrd="0" destOrd="0" presId="urn:microsoft.com/office/officeart/2005/8/layout/hProcess3"/>
    <dgm:cxn modelId="{A8A9C55B-6F0E-B147-9051-B7B3CDE3DA81}" srcId="{FC23AD62-8102-D94D-B252-50C680790D65}" destId="{D18484E3-EB1D-5640-A278-FEA761E40E5A}" srcOrd="0" destOrd="0" parTransId="{A28FD81B-FE15-5B4E-A131-BE03682F88B3}" sibTransId="{15E33091-AE9C-EE4C-95AB-F1B4F0A37F49}"/>
    <dgm:cxn modelId="{D372AFD5-0EF0-534F-84A3-488F2F8E2F38}" type="presOf" srcId="{D18484E3-EB1D-5640-A278-FEA761E40E5A}" destId="{21B1AC39-5561-704A-A692-3CB4F5A5E9EE}" srcOrd="0" destOrd="0" presId="urn:microsoft.com/office/officeart/2005/8/layout/hProcess3"/>
    <dgm:cxn modelId="{1608BA61-8D18-7C40-85F1-63018D64981F}" type="presParOf" srcId="{4076EF0E-A7FA-B347-B302-84A721500205}" destId="{2499C3BF-4D26-064C-B6D2-4BB4B2684F0E}" srcOrd="0" destOrd="0" presId="urn:microsoft.com/office/officeart/2005/8/layout/hProcess3"/>
    <dgm:cxn modelId="{407E138D-3B4C-054B-AF2F-ECB43C51F5CE}" type="presParOf" srcId="{4076EF0E-A7FA-B347-B302-84A721500205}" destId="{38255359-8715-C54B-A390-E8E1E32B062B}" srcOrd="1" destOrd="0" presId="urn:microsoft.com/office/officeart/2005/8/layout/hProcess3"/>
    <dgm:cxn modelId="{DF197A5F-F77C-2A43-9813-55C7C2FDB110}" type="presParOf" srcId="{38255359-8715-C54B-A390-E8E1E32B062B}" destId="{725C80D4-1160-DC4A-9F4B-561BC16448D9}" srcOrd="0" destOrd="0" presId="urn:microsoft.com/office/officeart/2005/8/layout/hProcess3"/>
    <dgm:cxn modelId="{811F9FD4-248C-A141-A2C8-DCD1DDB65829}" type="presParOf" srcId="{38255359-8715-C54B-A390-E8E1E32B062B}" destId="{CFE0AF3D-5653-B247-BE27-139CA28DE499}" srcOrd="1" destOrd="0" presId="urn:microsoft.com/office/officeart/2005/8/layout/hProcess3"/>
    <dgm:cxn modelId="{6BCDAD68-E1B2-0E41-94A9-93142236E23D}" type="presParOf" srcId="{CFE0AF3D-5653-B247-BE27-139CA28DE499}" destId="{825895E4-8913-F94F-8B26-4A5A3ED4A3F2}" srcOrd="0" destOrd="0" presId="urn:microsoft.com/office/officeart/2005/8/layout/hProcess3"/>
    <dgm:cxn modelId="{9AC52DCB-970A-5D4C-91B4-BDD41F9AA1D8}" type="presParOf" srcId="{CFE0AF3D-5653-B247-BE27-139CA28DE499}" destId="{21B1AC39-5561-704A-A692-3CB4F5A5E9EE}" srcOrd="1" destOrd="0" presId="urn:microsoft.com/office/officeart/2005/8/layout/hProcess3"/>
    <dgm:cxn modelId="{BC9DD757-D447-E748-A176-0D8FB275962A}" type="presParOf" srcId="{CFE0AF3D-5653-B247-BE27-139CA28DE499}" destId="{55A55A77-CB56-2249-BDD9-BFB326CCFF37}" srcOrd="2" destOrd="0" presId="urn:microsoft.com/office/officeart/2005/8/layout/hProcess3"/>
    <dgm:cxn modelId="{C27E41CD-1675-C249-93EC-D41EEB4BC82C}" type="presParOf" srcId="{CFE0AF3D-5653-B247-BE27-139CA28DE499}" destId="{E6BB1F64-B33E-7246-BA46-A1C128D04BFB}" srcOrd="3" destOrd="0" presId="urn:microsoft.com/office/officeart/2005/8/layout/hProcess3"/>
    <dgm:cxn modelId="{BEF805A6-F96B-0F4B-99D2-A63AF5E88AB0}" type="presParOf" srcId="{38255359-8715-C54B-A390-E8E1E32B062B}" destId="{80662E15-00A8-4443-BA68-0B9BCB18B3B6}" srcOrd="2" destOrd="0" presId="urn:microsoft.com/office/officeart/2005/8/layout/hProcess3"/>
    <dgm:cxn modelId="{A72E6245-AC04-A344-9602-A518EC228EEF}" type="presParOf" srcId="{38255359-8715-C54B-A390-E8E1E32B062B}" destId="{7E2A4F64-BAB7-1C49-B068-3E248806D7EE}" srcOrd="3" destOrd="0" presId="urn:microsoft.com/office/officeart/2005/8/layout/hProcess3"/>
    <dgm:cxn modelId="{E6190813-BA2D-3E45-93B2-1BBF65E31AE7}" type="presParOf" srcId="{38255359-8715-C54B-A390-E8E1E32B062B}" destId="{1E80F92F-EA46-F843-BF75-2EEA75A83478}"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Has a Crush On</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2504" custLinFactNeighborY="6801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dgm:pt>
  </dgm:ptLst>
  <dgm:cxnLst>
    <dgm:cxn modelId="{BAE31E62-1042-814B-A897-4EE23ED7080F}" type="presOf" srcId="{C7D8F566-7A1A-E345-9F3E-A6E0CAA950C2}" destId="{4576E404-4CFF-8F4F-A5F7-56B02F91D59B}" srcOrd="0" destOrd="0" presId="urn:microsoft.com/office/officeart/2005/8/layout/hProcess3"/>
    <dgm:cxn modelId="{EA1E48DA-02A7-7547-9BF5-ECE891A0D12B}" type="presOf" srcId="{AEB54399-92E8-D047-853D-0B10798B1D7F}" destId="{6FC9884E-3B92-7249-A25F-5686C1524A30}"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A0A28F09-EC88-9845-9B29-A74B00301026}" type="presParOf" srcId="{6FC9884E-3B92-7249-A25F-5686C1524A30}" destId="{E015383F-254F-244F-824A-550BBF2DDCB8}" srcOrd="0" destOrd="0" presId="urn:microsoft.com/office/officeart/2005/8/layout/hProcess3"/>
    <dgm:cxn modelId="{FCDEB560-2023-FB48-979B-C75E49DC5B87}" type="presParOf" srcId="{6FC9884E-3B92-7249-A25F-5686C1524A30}" destId="{A35EAC1B-5B8B-0647-BC04-BB1ADE3D5115}" srcOrd="1" destOrd="0" presId="urn:microsoft.com/office/officeart/2005/8/layout/hProcess3"/>
    <dgm:cxn modelId="{C29C8A64-9DDF-8E4D-AE24-2AFD451ECF89}" type="presParOf" srcId="{A35EAC1B-5B8B-0647-BC04-BB1ADE3D5115}" destId="{C57BCA93-D3D9-3243-96C0-6FD150D1CDC7}" srcOrd="0" destOrd="0" presId="urn:microsoft.com/office/officeart/2005/8/layout/hProcess3"/>
    <dgm:cxn modelId="{53046271-A0C8-304C-BB94-DFC2E381F9A0}" type="presParOf" srcId="{A35EAC1B-5B8B-0647-BC04-BB1ADE3D5115}" destId="{13816856-1010-C249-9AA7-D9B84AA9C2B4}" srcOrd="1" destOrd="0" presId="urn:microsoft.com/office/officeart/2005/8/layout/hProcess3"/>
    <dgm:cxn modelId="{5A472917-788E-F746-887E-CD147BEBB2E4}" type="presParOf" srcId="{13816856-1010-C249-9AA7-D9B84AA9C2B4}" destId="{A9E60F87-8C6F-504B-8341-C39819A27D5E}" srcOrd="0" destOrd="0" presId="urn:microsoft.com/office/officeart/2005/8/layout/hProcess3"/>
    <dgm:cxn modelId="{3BF2189B-CB24-8246-8B95-309B37439D87}" type="presParOf" srcId="{13816856-1010-C249-9AA7-D9B84AA9C2B4}" destId="{4576E404-4CFF-8F4F-A5F7-56B02F91D59B}" srcOrd="1" destOrd="0" presId="urn:microsoft.com/office/officeart/2005/8/layout/hProcess3"/>
    <dgm:cxn modelId="{941EAEE5-0893-0D4B-9F2F-148FAFF295FB}" type="presParOf" srcId="{13816856-1010-C249-9AA7-D9B84AA9C2B4}" destId="{952B8995-A7A1-E448-A998-F6D2730E9308}" srcOrd="2" destOrd="0" presId="urn:microsoft.com/office/officeart/2005/8/layout/hProcess3"/>
    <dgm:cxn modelId="{83932557-3AAD-AE4F-B92B-1929450EE7C3}" type="presParOf" srcId="{13816856-1010-C249-9AA7-D9B84AA9C2B4}" destId="{1DE79D0A-A143-5D41-BB9E-2DC3EB65E990}" srcOrd="3" destOrd="0" presId="urn:microsoft.com/office/officeart/2005/8/layout/hProcess3"/>
    <dgm:cxn modelId="{4D15A3EC-2094-6543-B8F9-60FFFE93C2D7}" type="presParOf" srcId="{A35EAC1B-5B8B-0647-BC04-BB1ADE3D5115}" destId="{C775BF5D-0F2A-474A-92CA-BB8851983BA3}" srcOrd="2" destOrd="0" presId="urn:microsoft.com/office/officeart/2005/8/layout/hProcess3"/>
    <dgm:cxn modelId="{44B3BB33-B553-0542-B8A6-39B6EF5D1CAC}" type="presParOf" srcId="{A35EAC1B-5B8B-0647-BC04-BB1ADE3D5115}" destId="{9A49FD8C-00BE-E048-B0A0-D27AF1B0F06A}" srcOrd="3" destOrd="0" presId="urn:microsoft.com/office/officeart/2005/8/layout/hProcess3"/>
    <dgm:cxn modelId="{C18320F6-4BC2-4A48-9B71-8158132E017D}"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C23AD62-8102-D94D-B252-50C680790D65}" type="doc">
      <dgm:prSet loTypeId="urn:microsoft.com/office/officeart/2005/8/layout/hProcess3" loCatId="" qsTypeId="urn:microsoft.com/office/officeart/2005/8/quickstyle/simple4" qsCatId="simple" csTypeId="urn:microsoft.com/office/officeart/2005/8/colors/accent1_2" csCatId="accent1" phldr="1"/>
      <dgm:spPr/>
    </dgm:pt>
    <dgm:pt modelId="{D18484E3-EB1D-5640-A278-FEA761E40E5A}">
      <dgm:prSet phldrT="[Text]"/>
      <dgm:spPr/>
      <dgm:t>
        <a:bodyPr/>
        <a:lstStyle/>
        <a:p>
          <a:r>
            <a:rPr lang="en-US" dirty="0" smtClean="0"/>
            <a:t> </a:t>
          </a:r>
          <a:endParaRPr lang="en-US" dirty="0"/>
        </a:p>
      </dgm:t>
    </dgm:pt>
    <dgm:pt modelId="{A28FD81B-FE15-5B4E-A131-BE03682F88B3}" type="parTrans" cxnId="{A8A9C55B-6F0E-B147-9051-B7B3CDE3DA81}">
      <dgm:prSet/>
      <dgm:spPr/>
      <dgm:t>
        <a:bodyPr/>
        <a:lstStyle/>
        <a:p>
          <a:endParaRPr lang="en-US"/>
        </a:p>
      </dgm:t>
    </dgm:pt>
    <dgm:pt modelId="{15E33091-AE9C-EE4C-95AB-F1B4F0A37F49}" type="sibTrans" cxnId="{A8A9C55B-6F0E-B147-9051-B7B3CDE3DA81}">
      <dgm:prSet/>
      <dgm:spPr/>
      <dgm:t>
        <a:bodyPr/>
        <a:lstStyle/>
        <a:p>
          <a:endParaRPr lang="en-US"/>
        </a:p>
      </dgm:t>
    </dgm:pt>
    <dgm:pt modelId="{4076EF0E-A7FA-B347-B302-84A721500205}" type="pres">
      <dgm:prSet presAssocID="{FC23AD62-8102-D94D-B252-50C680790D65}" presName="Name0" presStyleCnt="0">
        <dgm:presLayoutVars>
          <dgm:dir/>
          <dgm:animLvl val="lvl"/>
          <dgm:resizeHandles val="exact"/>
        </dgm:presLayoutVars>
      </dgm:prSet>
      <dgm:spPr/>
    </dgm:pt>
    <dgm:pt modelId="{2499C3BF-4D26-064C-B6D2-4BB4B2684F0E}" type="pres">
      <dgm:prSet presAssocID="{FC23AD62-8102-D94D-B252-50C680790D65}" presName="dummy" presStyleCnt="0"/>
      <dgm:spPr/>
    </dgm:pt>
    <dgm:pt modelId="{38255359-8715-C54B-A390-E8E1E32B062B}" type="pres">
      <dgm:prSet presAssocID="{FC23AD62-8102-D94D-B252-50C680790D65}" presName="linH" presStyleCnt="0"/>
      <dgm:spPr/>
    </dgm:pt>
    <dgm:pt modelId="{725C80D4-1160-DC4A-9F4B-561BC16448D9}" type="pres">
      <dgm:prSet presAssocID="{FC23AD62-8102-D94D-B252-50C680790D65}" presName="padding1" presStyleCnt="0"/>
      <dgm:spPr/>
    </dgm:pt>
    <dgm:pt modelId="{CFE0AF3D-5653-B247-BE27-139CA28DE499}" type="pres">
      <dgm:prSet presAssocID="{D18484E3-EB1D-5640-A278-FEA761E40E5A}" presName="linV" presStyleCnt="0"/>
      <dgm:spPr/>
    </dgm:pt>
    <dgm:pt modelId="{825895E4-8913-F94F-8B26-4A5A3ED4A3F2}" type="pres">
      <dgm:prSet presAssocID="{D18484E3-EB1D-5640-A278-FEA761E40E5A}" presName="spVertical1" presStyleCnt="0"/>
      <dgm:spPr/>
    </dgm:pt>
    <dgm:pt modelId="{21B1AC39-5561-704A-A692-3CB4F5A5E9EE}" type="pres">
      <dgm:prSet presAssocID="{D18484E3-EB1D-5640-A278-FEA761E40E5A}" presName="parTx" presStyleLbl="revTx" presStyleIdx="0" presStyleCnt="1">
        <dgm:presLayoutVars>
          <dgm:chMax val="0"/>
          <dgm:chPref val="0"/>
          <dgm:bulletEnabled val="1"/>
        </dgm:presLayoutVars>
      </dgm:prSet>
      <dgm:spPr/>
      <dgm:t>
        <a:bodyPr/>
        <a:lstStyle/>
        <a:p>
          <a:endParaRPr lang="en-US"/>
        </a:p>
      </dgm:t>
    </dgm:pt>
    <dgm:pt modelId="{55A55A77-CB56-2249-BDD9-BFB326CCFF37}" type="pres">
      <dgm:prSet presAssocID="{D18484E3-EB1D-5640-A278-FEA761E40E5A}" presName="spVertical2" presStyleCnt="0"/>
      <dgm:spPr/>
    </dgm:pt>
    <dgm:pt modelId="{E6BB1F64-B33E-7246-BA46-A1C128D04BFB}" type="pres">
      <dgm:prSet presAssocID="{D18484E3-EB1D-5640-A278-FEA761E40E5A}" presName="spVertical3" presStyleCnt="0"/>
      <dgm:spPr/>
    </dgm:pt>
    <dgm:pt modelId="{80662E15-00A8-4443-BA68-0B9BCB18B3B6}" type="pres">
      <dgm:prSet presAssocID="{FC23AD62-8102-D94D-B252-50C680790D65}" presName="padding2" presStyleCnt="0"/>
      <dgm:spPr/>
    </dgm:pt>
    <dgm:pt modelId="{7E2A4F64-BAB7-1C49-B068-3E248806D7EE}" type="pres">
      <dgm:prSet presAssocID="{FC23AD62-8102-D94D-B252-50C680790D65}" presName="negArrow" presStyleCnt="0"/>
      <dgm:spPr/>
    </dgm:pt>
    <dgm:pt modelId="{1E80F92F-EA46-F843-BF75-2EEA75A83478}" type="pres">
      <dgm:prSet presAssocID="{FC23AD62-8102-D94D-B252-50C680790D65}" presName="backgroundArrow" presStyleLbl="node1" presStyleIdx="0" presStyleCnt="1" custLinFactNeighborY="9531"/>
      <dgm:spPr>
        <a:solidFill>
          <a:srgbClr val="FF0000"/>
        </a:solidFill>
      </dgm:spPr>
    </dgm:pt>
  </dgm:ptLst>
  <dgm:cxnLst>
    <dgm:cxn modelId="{9749C9A2-C6BD-ED4E-826E-9AC455D334EB}" type="presOf" srcId="{FC23AD62-8102-D94D-B252-50C680790D65}" destId="{4076EF0E-A7FA-B347-B302-84A721500205}" srcOrd="0" destOrd="0" presId="urn:microsoft.com/office/officeart/2005/8/layout/hProcess3"/>
    <dgm:cxn modelId="{F45494D8-6883-1E41-BDBC-EF6E4230D1AF}" type="presOf" srcId="{D18484E3-EB1D-5640-A278-FEA761E40E5A}" destId="{21B1AC39-5561-704A-A692-3CB4F5A5E9EE}" srcOrd="0" destOrd="0" presId="urn:microsoft.com/office/officeart/2005/8/layout/hProcess3"/>
    <dgm:cxn modelId="{A8A9C55B-6F0E-B147-9051-B7B3CDE3DA81}" srcId="{FC23AD62-8102-D94D-B252-50C680790D65}" destId="{D18484E3-EB1D-5640-A278-FEA761E40E5A}" srcOrd="0" destOrd="0" parTransId="{A28FD81B-FE15-5B4E-A131-BE03682F88B3}" sibTransId="{15E33091-AE9C-EE4C-95AB-F1B4F0A37F49}"/>
    <dgm:cxn modelId="{2DD154AB-98B3-CB42-8B1B-6CD6D05E5DEB}" type="presParOf" srcId="{4076EF0E-A7FA-B347-B302-84A721500205}" destId="{2499C3BF-4D26-064C-B6D2-4BB4B2684F0E}" srcOrd="0" destOrd="0" presId="urn:microsoft.com/office/officeart/2005/8/layout/hProcess3"/>
    <dgm:cxn modelId="{E4AD72DE-A404-0744-99D5-C6E54F55BA1A}" type="presParOf" srcId="{4076EF0E-A7FA-B347-B302-84A721500205}" destId="{38255359-8715-C54B-A390-E8E1E32B062B}" srcOrd="1" destOrd="0" presId="urn:microsoft.com/office/officeart/2005/8/layout/hProcess3"/>
    <dgm:cxn modelId="{E0B9F50F-768C-0A49-8DE8-FD1B6DA612F1}" type="presParOf" srcId="{38255359-8715-C54B-A390-E8E1E32B062B}" destId="{725C80D4-1160-DC4A-9F4B-561BC16448D9}" srcOrd="0" destOrd="0" presId="urn:microsoft.com/office/officeart/2005/8/layout/hProcess3"/>
    <dgm:cxn modelId="{AEC6BC84-0059-D94B-8ED7-DEA63031B9E4}" type="presParOf" srcId="{38255359-8715-C54B-A390-E8E1E32B062B}" destId="{CFE0AF3D-5653-B247-BE27-139CA28DE499}" srcOrd="1" destOrd="0" presId="urn:microsoft.com/office/officeart/2005/8/layout/hProcess3"/>
    <dgm:cxn modelId="{9BC5B4BB-5390-8445-AA48-93C39DC30FF0}" type="presParOf" srcId="{CFE0AF3D-5653-B247-BE27-139CA28DE499}" destId="{825895E4-8913-F94F-8B26-4A5A3ED4A3F2}" srcOrd="0" destOrd="0" presId="urn:microsoft.com/office/officeart/2005/8/layout/hProcess3"/>
    <dgm:cxn modelId="{447A2260-D955-1342-AF21-05326A8B4F13}" type="presParOf" srcId="{CFE0AF3D-5653-B247-BE27-139CA28DE499}" destId="{21B1AC39-5561-704A-A692-3CB4F5A5E9EE}" srcOrd="1" destOrd="0" presId="urn:microsoft.com/office/officeart/2005/8/layout/hProcess3"/>
    <dgm:cxn modelId="{A128A899-30B1-D244-921C-827FD2425577}" type="presParOf" srcId="{CFE0AF3D-5653-B247-BE27-139CA28DE499}" destId="{55A55A77-CB56-2249-BDD9-BFB326CCFF37}" srcOrd="2" destOrd="0" presId="urn:microsoft.com/office/officeart/2005/8/layout/hProcess3"/>
    <dgm:cxn modelId="{8558E438-CB38-EE41-B6AD-A4016D897C31}" type="presParOf" srcId="{CFE0AF3D-5653-B247-BE27-139CA28DE499}" destId="{E6BB1F64-B33E-7246-BA46-A1C128D04BFB}" srcOrd="3" destOrd="0" presId="urn:microsoft.com/office/officeart/2005/8/layout/hProcess3"/>
    <dgm:cxn modelId="{8F93B9D1-B24C-0346-A196-CEE6024D4292}" type="presParOf" srcId="{38255359-8715-C54B-A390-E8E1E32B062B}" destId="{80662E15-00A8-4443-BA68-0B9BCB18B3B6}" srcOrd="2" destOrd="0" presId="urn:microsoft.com/office/officeart/2005/8/layout/hProcess3"/>
    <dgm:cxn modelId="{96C85EA0-9B7C-3F40-A4E0-6735B8582E2D}" type="presParOf" srcId="{38255359-8715-C54B-A390-E8E1E32B062B}" destId="{7E2A4F64-BAB7-1C49-B068-3E248806D7EE}" srcOrd="3" destOrd="0" presId="urn:microsoft.com/office/officeart/2005/8/layout/hProcess3"/>
    <dgm:cxn modelId="{7F2E0D4D-7F81-4D4F-BD5D-22D3B3D45C51}" type="presParOf" srcId="{38255359-8715-C54B-A390-E8E1E32B062B}" destId="{1E80F92F-EA46-F843-BF75-2EEA75A83478}"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C23AD62-8102-D94D-B252-50C680790D65}" type="doc">
      <dgm:prSet loTypeId="urn:microsoft.com/office/officeart/2005/8/layout/hProcess3" loCatId="" qsTypeId="urn:microsoft.com/office/officeart/2005/8/quickstyle/simple4" qsCatId="simple" csTypeId="urn:microsoft.com/office/officeart/2005/8/colors/accent1_2" csCatId="accent1" phldr="1"/>
      <dgm:spPr/>
    </dgm:pt>
    <dgm:pt modelId="{D18484E3-EB1D-5640-A278-FEA761E40E5A}">
      <dgm:prSet phldrT="[Text]"/>
      <dgm:spPr/>
      <dgm:t>
        <a:bodyPr/>
        <a:lstStyle/>
        <a:p>
          <a:r>
            <a:rPr lang="en-US" dirty="0" smtClean="0"/>
            <a:t> </a:t>
          </a:r>
          <a:endParaRPr lang="en-US" dirty="0"/>
        </a:p>
      </dgm:t>
    </dgm:pt>
    <dgm:pt modelId="{A28FD81B-FE15-5B4E-A131-BE03682F88B3}" type="parTrans" cxnId="{A8A9C55B-6F0E-B147-9051-B7B3CDE3DA81}">
      <dgm:prSet/>
      <dgm:spPr/>
      <dgm:t>
        <a:bodyPr/>
        <a:lstStyle/>
        <a:p>
          <a:endParaRPr lang="en-US"/>
        </a:p>
      </dgm:t>
    </dgm:pt>
    <dgm:pt modelId="{15E33091-AE9C-EE4C-95AB-F1B4F0A37F49}" type="sibTrans" cxnId="{A8A9C55B-6F0E-B147-9051-B7B3CDE3DA81}">
      <dgm:prSet/>
      <dgm:spPr/>
      <dgm:t>
        <a:bodyPr/>
        <a:lstStyle/>
        <a:p>
          <a:endParaRPr lang="en-US"/>
        </a:p>
      </dgm:t>
    </dgm:pt>
    <dgm:pt modelId="{4076EF0E-A7FA-B347-B302-84A721500205}" type="pres">
      <dgm:prSet presAssocID="{FC23AD62-8102-D94D-B252-50C680790D65}" presName="Name0" presStyleCnt="0">
        <dgm:presLayoutVars>
          <dgm:dir/>
          <dgm:animLvl val="lvl"/>
          <dgm:resizeHandles val="exact"/>
        </dgm:presLayoutVars>
      </dgm:prSet>
      <dgm:spPr/>
    </dgm:pt>
    <dgm:pt modelId="{2499C3BF-4D26-064C-B6D2-4BB4B2684F0E}" type="pres">
      <dgm:prSet presAssocID="{FC23AD62-8102-D94D-B252-50C680790D65}" presName="dummy" presStyleCnt="0"/>
      <dgm:spPr/>
    </dgm:pt>
    <dgm:pt modelId="{38255359-8715-C54B-A390-E8E1E32B062B}" type="pres">
      <dgm:prSet presAssocID="{FC23AD62-8102-D94D-B252-50C680790D65}" presName="linH" presStyleCnt="0"/>
      <dgm:spPr/>
    </dgm:pt>
    <dgm:pt modelId="{725C80D4-1160-DC4A-9F4B-561BC16448D9}" type="pres">
      <dgm:prSet presAssocID="{FC23AD62-8102-D94D-B252-50C680790D65}" presName="padding1" presStyleCnt="0"/>
      <dgm:spPr/>
    </dgm:pt>
    <dgm:pt modelId="{CFE0AF3D-5653-B247-BE27-139CA28DE499}" type="pres">
      <dgm:prSet presAssocID="{D18484E3-EB1D-5640-A278-FEA761E40E5A}" presName="linV" presStyleCnt="0"/>
      <dgm:spPr/>
    </dgm:pt>
    <dgm:pt modelId="{825895E4-8913-F94F-8B26-4A5A3ED4A3F2}" type="pres">
      <dgm:prSet presAssocID="{D18484E3-EB1D-5640-A278-FEA761E40E5A}" presName="spVertical1" presStyleCnt="0"/>
      <dgm:spPr/>
    </dgm:pt>
    <dgm:pt modelId="{21B1AC39-5561-704A-A692-3CB4F5A5E9EE}" type="pres">
      <dgm:prSet presAssocID="{D18484E3-EB1D-5640-A278-FEA761E40E5A}" presName="parTx" presStyleLbl="revTx" presStyleIdx="0" presStyleCnt="1">
        <dgm:presLayoutVars>
          <dgm:chMax val="0"/>
          <dgm:chPref val="0"/>
          <dgm:bulletEnabled val="1"/>
        </dgm:presLayoutVars>
      </dgm:prSet>
      <dgm:spPr/>
      <dgm:t>
        <a:bodyPr/>
        <a:lstStyle/>
        <a:p>
          <a:endParaRPr lang="en-US"/>
        </a:p>
      </dgm:t>
    </dgm:pt>
    <dgm:pt modelId="{55A55A77-CB56-2249-BDD9-BFB326CCFF37}" type="pres">
      <dgm:prSet presAssocID="{D18484E3-EB1D-5640-A278-FEA761E40E5A}" presName="spVertical2" presStyleCnt="0"/>
      <dgm:spPr/>
    </dgm:pt>
    <dgm:pt modelId="{E6BB1F64-B33E-7246-BA46-A1C128D04BFB}" type="pres">
      <dgm:prSet presAssocID="{D18484E3-EB1D-5640-A278-FEA761E40E5A}" presName="spVertical3" presStyleCnt="0"/>
      <dgm:spPr/>
    </dgm:pt>
    <dgm:pt modelId="{80662E15-00A8-4443-BA68-0B9BCB18B3B6}" type="pres">
      <dgm:prSet presAssocID="{FC23AD62-8102-D94D-B252-50C680790D65}" presName="padding2" presStyleCnt="0"/>
      <dgm:spPr/>
    </dgm:pt>
    <dgm:pt modelId="{7E2A4F64-BAB7-1C49-B068-3E248806D7EE}" type="pres">
      <dgm:prSet presAssocID="{FC23AD62-8102-D94D-B252-50C680790D65}" presName="negArrow" presStyleCnt="0"/>
      <dgm:spPr/>
    </dgm:pt>
    <dgm:pt modelId="{1E80F92F-EA46-F843-BF75-2EEA75A83478}" type="pres">
      <dgm:prSet presAssocID="{FC23AD62-8102-D94D-B252-50C680790D65}" presName="backgroundArrow" presStyleLbl="node1" presStyleIdx="0" presStyleCnt="1" custLinFactNeighborX="-4000" custLinFactNeighborY="2917"/>
      <dgm:spPr/>
    </dgm:pt>
  </dgm:ptLst>
  <dgm:cxnLst>
    <dgm:cxn modelId="{48E67CF7-4EF6-A44A-98B2-F9A198C0D62D}" type="presOf" srcId="{FC23AD62-8102-D94D-B252-50C680790D65}" destId="{4076EF0E-A7FA-B347-B302-84A721500205}" srcOrd="0" destOrd="0" presId="urn:microsoft.com/office/officeart/2005/8/layout/hProcess3"/>
    <dgm:cxn modelId="{496E987C-C3DE-3D4B-B9E8-4481596CF426}" type="presOf" srcId="{D18484E3-EB1D-5640-A278-FEA761E40E5A}" destId="{21B1AC39-5561-704A-A692-3CB4F5A5E9EE}" srcOrd="0" destOrd="0" presId="urn:microsoft.com/office/officeart/2005/8/layout/hProcess3"/>
    <dgm:cxn modelId="{A8A9C55B-6F0E-B147-9051-B7B3CDE3DA81}" srcId="{FC23AD62-8102-D94D-B252-50C680790D65}" destId="{D18484E3-EB1D-5640-A278-FEA761E40E5A}" srcOrd="0" destOrd="0" parTransId="{A28FD81B-FE15-5B4E-A131-BE03682F88B3}" sibTransId="{15E33091-AE9C-EE4C-95AB-F1B4F0A37F49}"/>
    <dgm:cxn modelId="{3412DFCF-347B-3E48-95DB-77E9D953C766}" type="presParOf" srcId="{4076EF0E-A7FA-B347-B302-84A721500205}" destId="{2499C3BF-4D26-064C-B6D2-4BB4B2684F0E}" srcOrd="0" destOrd="0" presId="urn:microsoft.com/office/officeart/2005/8/layout/hProcess3"/>
    <dgm:cxn modelId="{3D634180-62C3-014F-8B12-0B33FE60A7D8}" type="presParOf" srcId="{4076EF0E-A7FA-B347-B302-84A721500205}" destId="{38255359-8715-C54B-A390-E8E1E32B062B}" srcOrd="1" destOrd="0" presId="urn:microsoft.com/office/officeart/2005/8/layout/hProcess3"/>
    <dgm:cxn modelId="{960F4CC2-E127-0F4F-A533-69AF33DB40D6}" type="presParOf" srcId="{38255359-8715-C54B-A390-E8E1E32B062B}" destId="{725C80D4-1160-DC4A-9F4B-561BC16448D9}" srcOrd="0" destOrd="0" presId="urn:microsoft.com/office/officeart/2005/8/layout/hProcess3"/>
    <dgm:cxn modelId="{06BC4913-6578-684C-B3DE-4C29DAAF142A}" type="presParOf" srcId="{38255359-8715-C54B-A390-E8E1E32B062B}" destId="{CFE0AF3D-5653-B247-BE27-139CA28DE499}" srcOrd="1" destOrd="0" presId="urn:microsoft.com/office/officeart/2005/8/layout/hProcess3"/>
    <dgm:cxn modelId="{B8AB48B6-F0E2-774C-9FC9-ADE1C3C6A3D3}" type="presParOf" srcId="{CFE0AF3D-5653-B247-BE27-139CA28DE499}" destId="{825895E4-8913-F94F-8B26-4A5A3ED4A3F2}" srcOrd="0" destOrd="0" presId="urn:microsoft.com/office/officeart/2005/8/layout/hProcess3"/>
    <dgm:cxn modelId="{3C5D0A29-1EFF-2D41-AF4C-A65607A2C50F}" type="presParOf" srcId="{CFE0AF3D-5653-B247-BE27-139CA28DE499}" destId="{21B1AC39-5561-704A-A692-3CB4F5A5E9EE}" srcOrd="1" destOrd="0" presId="urn:microsoft.com/office/officeart/2005/8/layout/hProcess3"/>
    <dgm:cxn modelId="{C97244D8-0252-BA40-9765-EED2ABC1BD48}" type="presParOf" srcId="{CFE0AF3D-5653-B247-BE27-139CA28DE499}" destId="{55A55A77-CB56-2249-BDD9-BFB326CCFF37}" srcOrd="2" destOrd="0" presId="urn:microsoft.com/office/officeart/2005/8/layout/hProcess3"/>
    <dgm:cxn modelId="{A02BE959-05F2-744D-9501-DF171FC25278}" type="presParOf" srcId="{CFE0AF3D-5653-B247-BE27-139CA28DE499}" destId="{E6BB1F64-B33E-7246-BA46-A1C128D04BFB}" srcOrd="3" destOrd="0" presId="urn:microsoft.com/office/officeart/2005/8/layout/hProcess3"/>
    <dgm:cxn modelId="{391B0A8B-6929-8B4E-97C4-6A67DA4F3DF7}" type="presParOf" srcId="{38255359-8715-C54B-A390-E8E1E32B062B}" destId="{80662E15-00A8-4443-BA68-0B9BCB18B3B6}" srcOrd="2" destOrd="0" presId="urn:microsoft.com/office/officeart/2005/8/layout/hProcess3"/>
    <dgm:cxn modelId="{5DD2E3DA-2937-1145-B1A9-14F9AB7D65E7}" type="presParOf" srcId="{38255359-8715-C54B-A390-E8E1E32B062B}" destId="{7E2A4F64-BAB7-1C49-B068-3E248806D7EE}" srcOrd="3" destOrd="0" presId="urn:microsoft.com/office/officeart/2005/8/layout/hProcess3"/>
    <dgm:cxn modelId="{BFE0E500-BCCF-2949-8E06-492426643D12}" type="presParOf" srcId="{38255359-8715-C54B-A390-E8E1E32B062B}" destId="{1E80F92F-EA46-F843-BF75-2EEA75A83478}"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2E21C8-351E-E54F-BBCC-FE71E2F52ABD}" type="doc">
      <dgm:prSet loTypeId="urn:microsoft.com/office/officeart/2005/8/layout/vList2" loCatId="" qsTypeId="urn:microsoft.com/office/officeart/2005/8/quickstyle/simple4" qsCatId="simple" csTypeId="urn:microsoft.com/office/officeart/2005/8/colors/accent1_2" csCatId="accent1" phldr="1"/>
      <dgm:spPr/>
      <dgm:t>
        <a:bodyPr/>
        <a:lstStyle/>
        <a:p>
          <a:endParaRPr lang="en-US"/>
        </a:p>
      </dgm:t>
    </dgm:pt>
    <dgm:pt modelId="{21FB8CC2-D7C2-C44E-81A5-10929FC69F26}">
      <dgm:prSet phldrT="[Text]"/>
      <dgm:spPr/>
      <dgm:t>
        <a:bodyPr/>
        <a:lstStyle/>
        <a:p>
          <a:r>
            <a:rPr lang="en-US" dirty="0" smtClean="0">
              <a:solidFill>
                <a:schemeClr val="tx1"/>
              </a:solidFill>
            </a:rPr>
            <a:t>Popular</a:t>
          </a:r>
          <a:endParaRPr lang="en-US" dirty="0">
            <a:solidFill>
              <a:schemeClr val="tx1"/>
            </a:solidFill>
          </a:endParaRPr>
        </a:p>
      </dgm:t>
    </dgm:pt>
    <dgm:pt modelId="{044556FA-E57F-C64C-B7E2-69B414B45EEF}" type="parTrans" cxnId="{97641618-400B-8B4E-9FAE-5A08419F7ECC}">
      <dgm:prSet/>
      <dgm:spPr/>
      <dgm:t>
        <a:bodyPr/>
        <a:lstStyle/>
        <a:p>
          <a:endParaRPr lang="en-US"/>
        </a:p>
      </dgm:t>
    </dgm:pt>
    <dgm:pt modelId="{4EFAEE84-3FAA-7044-8CE2-D071C59BEFEE}" type="sibTrans" cxnId="{97641618-400B-8B4E-9FAE-5A08419F7ECC}">
      <dgm:prSet/>
      <dgm:spPr/>
      <dgm:t>
        <a:bodyPr/>
        <a:lstStyle/>
        <a:p>
          <a:endParaRPr lang="en-US"/>
        </a:p>
      </dgm:t>
    </dgm:pt>
    <dgm:pt modelId="{AB493EB1-8F49-D34D-B0BA-FCB0C60AA3D5}" type="pres">
      <dgm:prSet presAssocID="{FB2E21C8-351E-E54F-BBCC-FE71E2F52ABD}" presName="linear" presStyleCnt="0">
        <dgm:presLayoutVars>
          <dgm:animLvl val="lvl"/>
          <dgm:resizeHandles val="exact"/>
        </dgm:presLayoutVars>
      </dgm:prSet>
      <dgm:spPr/>
      <dgm:t>
        <a:bodyPr/>
        <a:lstStyle/>
        <a:p>
          <a:endParaRPr lang="en-US"/>
        </a:p>
      </dgm:t>
    </dgm:pt>
    <dgm:pt modelId="{7DCB5258-B5AD-9542-9071-7B876A8C8DF7}" type="pres">
      <dgm:prSet presAssocID="{21FB8CC2-D7C2-C44E-81A5-10929FC69F26}" presName="parentText" presStyleLbl="node1" presStyleIdx="0" presStyleCnt="1" custLinFactNeighborX="3458" custLinFactNeighborY="19460">
        <dgm:presLayoutVars>
          <dgm:chMax val="0"/>
          <dgm:bulletEnabled val="1"/>
        </dgm:presLayoutVars>
      </dgm:prSet>
      <dgm:spPr/>
      <dgm:t>
        <a:bodyPr/>
        <a:lstStyle/>
        <a:p>
          <a:endParaRPr lang="en-US"/>
        </a:p>
      </dgm:t>
    </dgm:pt>
  </dgm:ptLst>
  <dgm:cxnLst>
    <dgm:cxn modelId="{97641618-400B-8B4E-9FAE-5A08419F7ECC}" srcId="{FB2E21C8-351E-E54F-BBCC-FE71E2F52ABD}" destId="{21FB8CC2-D7C2-C44E-81A5-10929FC69F26}" srcOrd="0" destOrd="0" parTransId="{044556FA-E57F-C64C-B7E2-69B414B45EEF}" sibTransId="{4EFAEE84-3FAA-7044-8CE2-D071C59BEFEE}"/>
    <dgm:cxn modelId="{EC1F8641-FD59-784C-A33F-8EA8924D3749}" type="presOf" srcId="{21FB8CC2-D7C2-C44E-81A5-10929FC69F26}" destId="{7DCB5258-B5AD-9542-9071-7B876A8C8DF7}" srcOrd="0" destOrd="0" presId="urn:microsoft.com/office/officeart/2005/8/layout/vList2"/>
    <dgm:cxn modelId="{201C33A0-A235-EA4E-9EF9-8A1438F16374}" type="presOf" srcId="{FB2E21C8-351E-E54F-BBCC-FE71E2F52ABD}" destId="{AB493EB1-8F49-D34D-B0BA-FCB0C60AA3D5}" srcOrd="0" destOrd="0" presId="urn:microsoft.com/office/officeart/2005/8/layout/vList2"/>
    <dgm:cxn modelId="{B8185071-A0E3-DC4C-B11D-078FAAE6C285}" type="presParOf" srcId="{AB493EB1-8F49-D34D-B0BA-FCB0C60AA3D5}" destId="{7DCB5258-B5AD-9542-9071-7B876A8C8DF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C23AD62-8102-D94D-B252-50C680790D65}" type="doc">
      <dgm:prSet loTypeId="urn:microsoft.com/office/officeart/2005/8/layout/hProcess3" loCatId="" qsTypeId="urn:microsoft.com/office/officeart/2005/8/quickstyle/simple4" qsCatId="simple" csTypeId="urn:microsoft.com/office/officeart/2005/8/colors/accent1_2" csCatId="accent1" phldr="1"/>
      <dgm:spPr/>
    </dgm:pt>
    <dgm:pt modelId="{D18484E3-EB1D-5640-A278-FEA761E40E5A}">
      <dgm:prSet phldrT="[Text]"/>
      <dgm:spPr/>
      <dgm:t>
        <a:bodyPr/>
        <a:lstStyle/>
        <a:p>
          <a:r>
            <a:rPr lang="en-US" dirty="0" smtClean="0"/>
            <a:t> </a:t>
          </a:r>
          <a:endParaRPr lang="en-US" dirty="0"/>
        </a:p>
      </dgm:t>
    </dgm:pt>
    <dgm:pt modelId="{A28FD81B-FE15-5B4E-A131-BE03682F88B3}" type="parTrans" cxnId="{A8A9C55B-6F0E-B147-9051-B7B3CDE3DA81}">
      <dgm:prSet/>
      <dgm:spPr/>
      <dgm:t>
        <a:bodyPr/>
        <a:lstStyle/>
        <a:p>
          <a:endParaRPr lang="en-US"/>
        </a:p>
      </dgm:t>
    </dgm:pt>
    <dgm:pt modelId="{15E33091-AE9C-EE4C-95AB-F1B4F0A37F49}" type="sibTrans" cxnId="{A8A9C55B-6F0E-B147-9051-B7B3CDE3DA81}">
      <dgm:prSet/>
      <dgm:spPr/>
      <dgm:t>
        <a:bodyPr/>
        <a:lstStyle/>
        <a:p>
          <a:endParaRPr lang="en-US"/>
        </a:p>
      </dgm:t>
    </dgm:pt>
    <dgm:pt modelId="{4076EF0E-A7FA-B347-B302-84A721500205}" type="pres">
      <dgm:prSet presAssocID="{FC23AD62-8102-D94D-B252-50C680790D65}" presName="Name0" presStyleCnt="0">
        <dgm:presLayoutVars>
          <dgm:dir/>
          <dgm:animLvl val="lvl"/>
          <dgm:resizeHandles val="exact"/>
        </dgm:presLayoutVars>
      </dgm:prSet>
      <dgm:spPr/>
    </dgm:pt>
    <dgm:pt modelId="{2499C3BF-4D26-064C-B6D2-4BB4B2684F0E}" type="pres">
      <dgm:prSet presAssocID="{FC23AD62-8102-D94D-B252-50C680790D65}" presName="dummy" presStyleCnt="0"/>
      <dgm:spPr/>
    </dgm:pt>
    <dgm:pt modelId="{38255359-8715-C54B-A390-E8E1E32B062B}" type="pres">
      <dgm:prSet presAssocID="{FC23AD62-8102-D94D-B252-50C680790D65}" presName="linH" presStyleCnt="0"/>
      <dgm:spPr/>
    </dgm:pt>
    <dgm:pt modelId="{725C80D4-1160-DC4A-9F4B-561BC16448D9}" type="pres">
      <dgm:prSet presAssocID="{FC23AD62-8102-D94D-B252-50C680790D65}" presName="padding1" presStyleCnt="0"/>
      <dgm:spPr/>
    </dgm:pt>
    <dgm:pt modelId="{CFE0AF3D-5653-B247-BE27-139CA28DE499}" type="pres">
      <dgm:prSet presAssocID="{D18484E3-EB1D-5640-A278-FEA761E40E5A}" presName="linV" presStyleCnt="0"/>
      <dgm:spPr/>
    </dgm:pt>
    <dgm:pt modelId="{825895E4-8913-F94F-8B26-4A5A3ED4A3F2}" type="pres">
      <dgm:prSet presAssocID="{D18484E3-EB1D-5640-A278-FEA761E40E5A}" presName="spVertical1" presStyleCnt="0"/>
      <dgm:spPr/>
    </dgm:pt>
    <dgm:pt modelId="{21B1AC39-5561-704A-A692-3CB4F5A5E9EE}" type="pres">
      <dgm:prSet presAssocID="{D18484E3-EB1D-5640-A278-FEA761E40E5A}" presName="parTx" presStyleLbl="revTx" presStyleIdx="0" presStyleCnt="1">
        <dgm:presLayoutVars>
          <dgm:chMax val="0"/>
          <dgm:chPref val="0"/>
          <dgm:bulletEnabled val="1"/>
        </dgm:presLayoutVars>
      </dgm:prSet>
      <dgm:spPr/>
      <dgm:t>
        <a:bodyPr/>
        <a:lstStyle/>
        <a:p>
          <a:endParaRPr lang="en-US"/>
        </a:p>
      </dgm:t>
    </dgm:pt>
    <dgm:pt modelId="{55A55A77-CB56-2249-BDD9-BFB326CCFF37}" type="pres">
      <dgm:prSet presAssocID="{D18484E3-EB1D-5640-A278-FEA761E40E5A}" presName="spVertical2" presStyleCnt="0"/>
      <dgm:spPr/>
    </dgm:pt>
    <dgm:pt modelId="{E6BB1F64-B33E-7246-BA46-A1C128D04BFB}" type="pres">
      <dgm:prSet presAssocID="{D18484E3-EB1D-5640-A278-FEA761E40E5A}" presName="spVertical3" presStyleCnt="0"/>
      <dgm:spPr/>
    </dgm:pt>
    <dgm:pt modelId="{80662E15-00A8-4443-BA68-0B9BCB18B3B6}" type="pres">
      <dgm:prSet presAssocID="{FC23AD62-8102-D94D-B252-50C680790D65}" presName="padding2" presStyleCnt="0"/>
      <dgm:spPr/>
    </dgm:pt>
    <dgm:pt modelId="{7E2A4F64-BAB7-1C49-B068-3E248806D7EE}" type="pres">
      <dgm:prSet presAssocID="{FC23AD62-8102-D94D-B252-50C680790D65}" presName="negArrow" presStyleCnt="0"/>
      <dgm:spPr/>
    </dgm:pt>
    <dgm:pt modelId="{1E80F92F-EA46-F843-BF75-2EEA75A83478}" type="pres">
      <dgm:prSet presAssocID="{FC23AD62-8102-D94D-B252-50C680790D65}" presName="backgroundArrow" presStyleLbl="node1" presStyleIdx="0" presStyleCnt="1" custLinFactNeighborY="9531"/>
      <dgm:spPr/>
    </dgm:pt>
  </dgm:ptLst>
  <dgm:cxnLst>
    <dgm:cxn modelId="{8ECE0E48-1368-6E47-B551-7E8EB7607F6F}" type="presOf" srcId="{FC23AD62-8102-D94D-B252-50C680790D65}" destId="{4076EF0E-A7FA-B347-B302-84A721500205}" srcOrd="0" destOrd="0" presId="urn:microsoft.com/office/officeart/2005/8/layout/hProcess3"/>
    <dgm:cxn modelId="{A8A9C55B-6F0E-B147-9051-B7B3CDE3DA81}" srcId="{FC23AD62-8102-D94D-B252-50C680790D65}" destId="{D18484E3-EB1D-5640-A278-FEA761E40E5A}" srcOrd="0" destOrd="0" parTransId="{A28FD81B-FE15-5B4E-A131-BE03682F88B3}" sibTransId="{15E33091-AE9C-EE4C-95AB-F1B4F0A37F49}"/>
    <dgm:cxn modelId="{22B1DA2A-A753-4E48-B319-4377536A8098}" type="presOf" srcId="{D18484E3-EB1D-5640-A278-FEA761E40E5A}" destId="{21B1AC39-5561-704A-A692-3CB4F5A5E9EE}" srcOrd="0" destOrd="0" presId="urn:microsoft.com/office/officeart/2005/8/layout/hProcess3"/>
    <dgm:cxn modelId="{E8377C83-A5BB-2741-8D9F-A8A54BFCA179}" type="presParOf" srcId="{4076EF0E-A7FA-B347-B302-84A721500205}" destId="{2499C3BF-4D26-064C-B6D2-4BB4B2684F0E}" srcOrd="0" destOrd="0" presId="urn:microsoft.com/office/officeart/2005/8/layout/hProcess3"/>
    <dgm:cxn modelId="{02CDFE5C-D9D5-6B48-9CE8-E73738020970}" type="presParOf" srcId="{4076EF0E-A7FA-B347-B302-84A721500205}" destId="{38255359-8715-C54B-A390-E8E1E32B062B}" srcOrd="1" destOrd="0" presId="urn:microsoft.com/office/officeart/2005/8/layout/hProcess3"/>
    <dgm:cxn modelId="{F4366566-E136-414F-BD02-D0F420AF9076}" type="presParOf" srcId="{38255359-8715-C54B-A390-E8E1E32B062B}" destId="{725C80D4-1160-DC4A-9F4B-561BC16448D9}" srcOrd="0" destOrd="0" presId="urn:microsoft.com/office/officeart/2005/8/layout/hProcess3"/>
    <dgm:cxn modelId="{D7973196-3200-4D4E-9F08-1E9D01FC0CFD}" type="presParOf" srcId="{38255359-8715-C54B-A390-E8E1E32B062B}" destId="{CFE0AF3D-5653-B247-BE27-139CA28DE499}" srcOrd="1" destOrd="0" presId="urn:microsoft.com/office/officeart/2005/8/layout/hProcess3"/>
    <dgm:cxn modelId="{CD0233F9-D0B2-AC45-A611-A4F65C13D15C}" type="presParOf" srcId="{CFE0AF3D-5653-B247-BE27-139CA28DE499}" destId="{825895E4-8913-F94F-8B26-4A5A3ED4A3F2}" srcOrd="0" destOrd="0" presId="urn:microsoft.com/office/officeart/2005/8/layout/hProcess3"/>
    <dgm:cxn modelId="{BE34561B-5DDB-304A-A8BF-1E1E0982225D}" type="presParOf" srcId="{CFE0AF3D-5653-B247-BE27-139CA28DE499}" destId="{21B1AC39-5561-704A-A692-3CB4F5A5E9EE}" srcOrd="1" destOrd="0" presId="urn:microsoft.com/office/officeart/2005/8/layout/hProcess3"/>
    <dgm:cxn modelId="{6E6617A6-F0F8-A24A-B6F7-0E75A53B3F7A}" type="presParOf" srcId="{CFE0AF3D-5653-B247-BE27-139CA28DE499}" destId="{55A55A77-CB56-2249-BDD9-BFB326CCFF37}" srcOrd="2" destOrd="0" presId="urn:microsoft.com/office/officeart/2005/8/layout/hProcess3"/>
    <dgm:cxn modelId="{5D7EAF03-75C1-1F43-85DE-A0475D685133}" type="presParOf" srcId="{CFE0AF3D-5653-B247-BE27-139CA28DE499}" destId="{E6BB1F64-B33E-7246-BA46-A1C128D04BFB}" srcOrd="3" destOrd="0" presId="urn:microsoft.com/office/officeart/2005/8/layout/hProcess3"/>
    <dgm:cxn modelId="{ED20F84C-2467-8046-89B3-9E6E8ACCA92C}" type="presParOf" srcId="{38255359-8715-C54B-A390-E8E1E32B062B}" destId="{80662E15-00A8-4443-BA68-0B9BCB18B3B6}" srcOrd="2" destOrd="0" presId="urn:microsoft.com/office/officeart/2005/8/layout/hProcess3"/>
    <dgm:cxn modelId="{DA3EBE1A-EC48-4A47-8B8B-535E231E1C61}" type="presParOf" srcId="{38255359-8715-C54B-A390-E8E1E32B062B}" destId="{7E2A4F64-BAB7-1C49-B068-3E248806D7EE}" srcOrd="3" destOrd="0" presId="urn:microsoft.com/office/officeart/2005/8/layout/hProcess3"/>
    <dgm:cxn modelId="{153913F2-345B-4C44-8895-34600638BC9E}" type="presParOf" srcId="{38255359-8715-C54B-A390-E8E1E32B062B}" destId="{1E80F92F-EA46-F843-BF75-2EEA75A83478}"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C23AD62-8102-D94D-B252-50C680790D65}" type="doc">
      <dgm:prSet loTypeId="urn:microsoft.com/office/officeart/2005/8/layout/hProcess3" loCatId="" qsTypeId="urn:microsoft.com/office/officeart/2005/8/quickstyle/simple4" qsCatId="simple" csTypeId="urn:microsoft.com/office/officeart/2005/8/colors/accent1_2" csCatId="accent1" phldr="1"/>
      <dgm:spPr/>
    </dgm:pt>
    <dgm:pt modelId="{D18484E3-EB1D-5640-A278-FEA761E40E5A}">
      <dgm:prSet phldrT="[Text]"/>
      <dgm:spPr/>
      <dgm:t>
        <a:bodyPr/>
        <a:lstStyle/>
        <a:p>
          <a:r>
            <a:rPr lang="en-US" dirty="0" smtClean="0"/>
            <a:t> </a:t>
          </a:r>
          <a:endParaRPr lang="en-US" dirty="0"/>
        </a:p>
      </dgm:t>
    </dgm:pt>
    <dgm:pt modelId="{A28FD81B-FE15-5B4E-A131-BE03682F88B3}" type="parTrans" cxnId="{A8A9C55B-6F0E-B147-9051-B7B3CDE3DA81}">
      <dgm:prSet/>
      <dgm:spPr/>
      <dgm:t>
        <a:bodyPr/>
        <a:lstStyle/>
        <a:p>
          <a:endParaRPr lang="en-US"/>
        </a:p>
      </dgm:t>
    </dgm:pt>
    <dgm:pt modelId="{15E33091-AE9C-EE4C-95AB-F1B4F0A37F49}" type="sibTrans" cxnId="{A8A9C55B-6F0E-B147-9051-B7B3CDE3DA81}">
      <dgm:prSet/>
      <dgm:spPr/>
      <dgm:t>
        <a:bodyPr/>
        <a:lstStyle/>
        <a:p>
          <a:endParaRPr lang="en-US"/>
        </a:p>
      </dgm:t>
    </dgm:pt>
    <dgm:pt modelId="{4076EF0E-A7FA-B347-B302-84A721500205}" type="pres">
      <dgm:prSet presAssocID="{FC23AD62-8102-D94D-B252-50C680790D65}" presName="Name0" presStyleCnt="0">
        <dgm:presLayoutVars>
          <dgm:dir/>
          <dgm:animLvl val="lvl"/>
          <dgm:resizeHandles val="exact"/>
        </dgm:presLayoutVars>
      </dgm:prSet>
      <dgm:spPr/>
    </dgm:pt>
    <dgm:pt modelId="{2499C3BF-4D26-064C-B6D2-4BB4B2684F0E}" type="pres">
      <dgm:prSet presAssocID="{FC23AD62-8102-D94D-B252-50C680790D65}" presName="dummy" presStyleCnt="0"/>
      <dgm:spPr/>
    </dgm:pt>
    <dgm:pt modelId="{38255359-8715-C54B-A390-E8E1E32B062B}" type="pres">
      <dgm:prSet presAssocID="{FC23AD62-8102-D94D-B252-50C680790D65}" presName="linH" presStyleCnt="0"/>
      <dgm:spPr/>
    </dgm:pt>
    <dgm:pt modelId="{725C80D4-1160-DC4A-9F4B-561BC16448D9}" type="pres">
      <dgm:prSet presAssocID="{FC23AD62-8102-D94D-B252-50C680790D65}" presName="padding1" presStyleCnt="0"/>
      <dgm:spPr/>
    </dgm:pt>
    <dgm:pt modelId="{CFE0AF3D-5653-B247-BE27-139CA28DE499}" type="pres">
      <dgm:prSet presAssocID="{D18484E3-EB1D-5640-A278-FEA761E40E5A}" presName="linV" presStyleCnt="0"/>
      <dgm:spPr/>
    </dgm:pt>
    <dgm:pt modelId="{825895E4-8913-F94F-8B26-4A5A3ED4A3F2}" type="pres">
      <dgm:prSet presAssocID="{D18484E3-EB1D-5640-A278-FEA761E40E5A}" presName="spVertical1" presStyleCnt="0"/>
      <dgm:spPr/>
    </dgm:pt>
    <dgm:pt modelId="{21B1AC39-5561-704A-A692-3CB4F5A5E9EE}" type="pres">
      <dgm:prSet presAssocID="{D18484E3-EB1D-5640-A278-FEA761E40E5A}" presName="parTx" presStyleLbl="revTx" presStyleIdx="0" presStyleCnt="1">
        <dgm:presLayoutVars>
          <dgm:chMax val="0"/>
          <dgm:chPref val="0"/>
          <dgm:bulletEnabled val="1"/>
        </dgm:presLayoutVars>
      </dgm:prSet>
      <dgm:spPr/>
      <dgm:t>
        <a:bodyPr/>
        <a:lstStyle/>
        <a:p>
          <a:endParaRPr lang="en-US"/>
        </a:p>
      </dgm:t>
    </dgm:pt>
    <dgm:pt modelId="{55A55A77-CB56-2249-BDD9-BFB326CCFF37}" type="pres">
      <dgm:prSet presAssocID="{D18484E3-EB1D-5640-A278-FEA761E40E5A}" presName="spVertical2" presStyleCnt="0"/>
      <dgm:spPr/>
    </dgm:pt>
    <dgm:pt modelId="{E6BB1F64-B33E-7246-BA46-A1C128D04BFB}" type="pres">
      <dgm:prSet presAssocID="{D18484E3-EB1D-5640-A278-FEA761E40E5A}" presName="spVertical3" presStyleCnt="0"/>
      <dgm:spPr/>
    </dgm:pt>
    <dgm:pt modelId="{80662E15-00A8-4443-BA68-0B9BCB18B3B6}" type="pres">
      <dgm:prSet presAssocID="{FC23AD62-8102-D94D-B252-50C680790D65}" presName="padding2" presStyleCnt="0"/>
      <dgm:spPr/>
    </dgm:pt>
    <dgm:pt modelId="{7E2A4F64-BAB7-1C49-B068-3E248806D7EE}" type="pres">
      <dgm:prSet presAssocID="{FC23AD62-8102-D94D-B252-50C680790D65}" presName="negArrow" presStyleCnt="0"/>
      <dgm:spPr/>
    </dgm:pt>
    <dgm:pt modelId="{1E80F92F-EA46-F843-BF75-2EEA75A83478}" type="pres">
      <dgm:prSet presAssocID="{FC23AD62-8102-D94D-B252-50C680790D65}" presName="backgroundArrow" presStyleLbl="node1" presStyleIdx="0" presStyleCnt="1" custLinFactNeighborY="9531"/>
      <dgm:spPr/>
    </dgm:pt>
  </dgm:ptLst>
  <dgm:cxnLst>
    <dgm:cxn modelId="{37213726-5F74-2B4E-B31F-A2883C79CC52}" type="presOf" srcId="{FC23AD62-8102-D94D-B252-50C680790D65}" destId="{4076EF0E-A7FA-B347-B302-84A721500205}" srcOrd="0" destOrd="0" presId="urn:microsoft.com/office/officeart/2005/8/layout/hProcess3"/>
    <dgm:cxn modelId="{8DE1CE37-998A-0643-B388-98B613DE1C2A}" type="presOf" srcId="{D18484E3-EB1D-5640-A278-FEA761E40E5A}" destId="{21B1AC39-5561-704A-A692-3CB4F5A5E9EE}" srcOrd="0" destOrd="0" presId="urn:microsoft.com/office/officeart/2005/8/layout/hProcess3"/>
    <dgm:cxn modelId="{A8A9C55B-6F0E-B147-9051-B7B3CDE3DA81}" srcId="{FC23AD62-8102-D94D-B252-50C680790D65}" destId="{D18484E3-EB1D-5640-A278-FEA761E40E5A}" srcOrd="0" destOrd="0" parTransId="{A28FD81B-FE15-5B4E-A131-BE03682F88B3}" sibTransId="{15E33091-AE9C-EE4C-95AB-F1B4F0A37F49}"/>
    <dgm:cxn modelId="{158AB1DC-9028-5E4D-865A-BCA73C673143}" type="presParOf" srcId="{4076EF0E-A7FA-B347-B302-84A721500205}" destId="{2499C3BF-4D26-064C-B6D2-4BB4B2684F0E}" srcOrd="0" destOrd="0" presId="urn:microsoft.com/office/officeart/2005/8/layout/hProcess3"/>
    <dgm:cxn modelId="{D08CB3CD-A2CC-2F40-AC6B-4CB946E3E742}" type="presParOf" srcId="{4076EF0E-A7FA-B347-B302-84A721500205}" destId="{38255359-8715-C54B-A390-E8E1E32B062B}" srcOrd="1" destOrd="0" presId="urn:microsoft.com/office/officeart/2005/8/layout/hProcess3"/>
    <dgm:cxn modelId="{593F23FE-6E0E-9348-96B0-42522E031F69}" type="presParOf" srcId="{38255359-8715-C54B-A390-E8E1E32B062B}" destId="{725C80D4-1160-DC4A-9F4B-561BC16448D9}" srcOrd="0" destOrd="0" presId="urn:microsoft.com/office/officeart/2005/8/layout/hProcess3"/>
    <dgm:cxn modelId="{2DA50A21-A312-5F4C-A5D7-917F5E6B7425}" type="presParOf" srcId="{38255359-8715-C54B-A390-E8E1E32B062B}" destId="{CFE0AF3D-5653-B247-BE27-139CA28DE499}" srcOrd="1" destOrd="0" presId="urn:microsoft.com/office/officeart/2005/8/layout/hProcess3"/>
    <dgm:cxn modelId="{2BCF044F-CB2B-594A-88D0-002F2D287FC1}" type="presParOf" srcId="{CFE0AF3D-5653-B247-BE27-139CA28DE499}" destId="{825895E4-8913-F94F-8B26-4A5A3ED4A3F2}" srcOrd="0" destOrd="0" presId="urn:microsoft.com/office/officeart/2005/8/layout/hProcess3"/>
    <dgm:cxn modelId="{668187E5-F942-6946-ABE5-66BB5732B158}" type="presParOf" srcId="{CFE0AF3D-5653-B247-BE27-139CA28DE499}" destId="{21B1AC39-5561-704A-A692-3CB4F5A5E9EE}" srcOrd="1" destOrd="0" presId="urn:microsoft.com/office/officeart/2005/8/layout/hProcess3"/>
    <dgm:cxn modelId="{930DC7F1-C1CC-0C48-BCE9-1042AED0BA9C}" type="presParOf" srcId="{CFE0AF3D-5653-B247-BE27-139CA28DE499}" destId="{55A55A77-CB56-2249-BDD9-BFB326CCFF37}" srcOrd="2" destOrd="0" presId="urn:microsoft.com/office/officeart/2005/8/layout/hProcess3"/>
    <dgm:cxn modelId="{2C3AA902-DF0E-F84B-8C52-0AB6C3964DE5}" type="presParOf" srcId="{CFE0AF3D-5653-B247-BE27-139CA28DE499}" destId="{E6BB1F64-B33E-7246-BA46-A1C128D04BFB}" srcOrd="3" destOrd="0" presId="urn:microsoft.com/office/officeart/2005/8/layout/hProcess3"/>
    <dgm:cxn modelId="{2CDAD42C-B6B5-C142-90FA-5AA5CBFF6026}" type="presParOf" srcId="{38255359-8715-C54B-A390-E8E1E32B062B}" destId="{80662E15-00A8-4443-BA68-0B9BCB18B3B6}" srcOrd="2" destOrd="0" presId="urn:microsoft.com/office/officeart/2005/8/layout/hProcess3"/>
    <dgm:cxn modelId="{FB83AF0B-F509-EA4A-88E1-E3F9052D0267}" type="presParOf" srcId="{38255359-8715-C54B-A390-E8E1E32B062B}" destId="{7E2A4F64-BAB7-1C49-B068-3E248806D7EE}" srcOrd="3" destOrd="0" presId="urn:microsoft.com/office/officeart/2005/8/layout/hProcess3"/>
    <dgm:cxn modelId="{275B0692-400E-3941-91F6-B824C7F354D4}" type="presParOf" srcId="{38255359-8715-C54B-A390-E8E1E32B062B}" destId="{1E80F92F-EA46-F843-BF75-2EEA75A83478}"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Has a Crush On</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2504" custLinFactNeighborY="6801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dgm:pt>
  </dgm:ptLst>
  <dgm:cxnLst>
    <dgm:cxn modelId="{B4CADD3A-E217-464F-A275-FD2E907AE4D2}" type="presOf" srcId="{AEB54399-92E8-D047-853D-0B10798B1D7F}" destId="{6FC9884E-3B92-7249-A25F-5686C1524A30}"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94E85562-807F-3F4D-A68A-BC847438A13C}" type="presOf" srcId="{C7D8F566-7A1A-E345-9F3E-A6E0CAA950C2}" destId="{4576E404-4CFF-8F4F-A5F7-56B02F91D59B}" srcOrd="0" destOrd="0" presId="urn:microsoft.com/office/officeart/2005/8/layout/hProcess3"/>
    <dgm:cxn modelId="{B90E0DEA-1927-7445-A05E-9EE7C524786C}" type="presParOf" srcId="{6FC9884E-3B92-7249-A25F-5686C1524A30}" destId="{E015383F-254F-244F-824A-550BBF2DDCB8}" srcOrd="0" destOrd="0" presId="urn:microsoft.com/office/officeart/2005/8/layout/hProcess3"/>
    <dgm:cxn modelId="{6975CF71-1A73-444D-8B2E-38B82F8846CD}" type="presParOf" srcId="{6FC9884E-3B92-7249-A25F-5686C1524A30}" destId="{A35EAC1B-5B8B-0647-BC04-BB1ADE3D5115}" srcOrd="1" destOrd="0" presId="urn:microsoft.com/office/officeart/2005/8/layout/hProcess3"/>
    <dgm:cxn modelId="{893C3271-004E-3543-8896-B7202076F7B0}" type="presParOf" srcId="{A35EAC1B-5B8B-0647-BC04-BB1ADE3D5115}" destId="{C57BCA93-D3D9-3243-96C0-6FD150D1CDC7}" srcOrd="0" destOrd="0" presId="urn:microsoft.com/office/officeart/2005/8/layout/hProcess3"/>
    <dgm:cxn modelId="{F7AADDE1-41A8-ED41-8C8B-E47409AE9A33}" type="presParOf" srcId="{A35EAC1B-5B8B-0647-BC04-BB1ADE3D5115}" destId="{13816856-1010-C249-9AA7-D9B84AA9C2B4}" srcOrd="1" destOrd="0" presId="urn:microsoft.com/office/officeart/2005/8/layout/hProcess3"/>
    <dgm:cxn modelId="{1CE85A42-03BF-7748-93D0-A0AB56D2F3AE}" type="presParOf" srcId="{13816856-1010-C249-9AA7-D9B84AA9C2B4}" destId="{A9E60F87-8C6F-504B-8341-C39819A27D5E}" srcOrd="0" destOrd="0" presId="urn:microsoft.com/office/officeart/2005/8/layout/hProcess3"/>
    <dgm:cxn modelId="{CAF7E10F-61B7-BD41-9DFB-C61E4927B84E}" type="presParOf" srcId="{13816856-1010-C249-9AA7-D9B84AA9C2B4}" destId="{4576E404-4CFF-8F4F-A5F7-56B02F91D59B}" srcOrd="1" destOrd="0" presId="urn:microsoft.com/office/officeart/2005/8/layout/hProcess3"/>
    <dgm:cxn modelId="{D12A064E-85B2-0A45-ABF2-E2E30432FA74}" type="presParOf" srcId="{13816856-1010-C249-9AA7-D9B84AA9C2B4}" destId="{952B8995-A7A1-E448-A998-F6D2730E9308}" srcOrd="2" destOrd="0" presId="urn:microsoft.com/office/officeart/2005/8/layout/hProcess3"/>
    <dgm:cxn modelId="{38C3BB4B-4AFB-F344-85F2-33469F46350B}" type="presParOf" srcId="{13816856-1010-C249-9AA7-D9B84AA9C2B4}" destId="{1DE79D0A-A143-5D41-BB9E-2DC3EB65E990}" srcOrd="3" destOrd="0" presId="urn:microsoft.com/office/officeart/2005/8/layout/hProcess3"/>
    <dgm:cxn modelId="{CC963B8A-0CF9-874A-B746-DAFC2B791CBF}" type="presParOf" srcId="{A35EAC1B-5B8B-0647-BC04-BB1ADE3D5115}" destId="{C775BF5D-0F2A-474A-92CA-BB8851983BA3}" srcOrd="2" destOrd="0" presId="urn:microsoft.com/office/officeart/2005/8/layout/hProcess3"/>
    <dgm:cxn modelId="{413C9301-2386-8747-AA51-4397F7180E2D}" type="presParOf" srcId="{A35EAC1B-5B8B-0647-BC04-BB1ADE3D5115}" destId="{9A49FD8C-00BE-E048-B0A0-D27AF1B0F06A}" srcOrd="3" destOrd="0" presId="urn:microsoft.com/office/officeart/2005/8/layout/hProcess3"/>
    <dgm:cxn modelId="{46F216C5-95ED-7449-9097-70F4DD929E3E}"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Has a Crush On</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2504" custLinFactNeighborY="6801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a:solidFill>
          <a:srgbClr val="FF60CE"/>
        </a:solidFill>
      </dgm:spPr>
    </dgm:pt>
  </dgm:ptLst>
  <dgm:cxnLst>
    <dgm:cxn modelId="{D01CEDBC-9917-6C4C-9F29-2F29CC421D95}" type="presOf" srcId="{C7D8F566-7A1A-E345-9F3E-A6E0CAA950C2}" destId="{4576E404-4CFF-8F4F-A5F7-56B02F91D59B}"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3F1F87FD-7F23-C44B-87F7-4E1BC9877037}" type="presOf" srcId="{AEB54399-92E8-D047-853D-0B10798B1D7F}" destId="{6FC9884E-3B92-7249-A25F-5686C1524A30}" srcOrd="0" destOrd="0" presId="urn:microsoft.com/office/officeart/2005/8/layout/hProcess3"/>
    <dgm:cxn modelId="{5AE8F2E1-C2F8-7D4A-933F-03A04319B010}" type="presParOf" srcId="{6FC9884E-3B92-7249-A25F-5686C1524A30}" destId="{E015383F-254F-244F-824A-550BBF2DDCB8}" srcOrd="0" destOrd="0" presId="urn:microsoft.com/office/officeart/2005/8/layout/hProcess3"/>
    <dgm:cxn modelId="{50A72D78-9EE5-4343-B048-1DD7A2A35D87}" type="presParOf" srcId="{6FC9884E-3B92-7249-A25F-5686C1524A30}" destId="{A35EAC1B-5B8B-0647-BC04-BB1ADE3D5115}" srcOrd="1" destOrd="0" presId="urn:microsoft.com/office/officeart/2005/8/layout/hProcess3"/>
    <dgm:cxn modelId="{443C477F-8A2E-494C-BBA7-9A202B327026}" type="presParOf" srcId="{A35EAC1B-5B8B-0647-BC04-BB1ADE3D5115}" destId="{C57BCA93-D3D9-3243-96C0-6FD150D1CDC7}" srcOrd="0" destOrd="0" presId="urn:microsoft.com/office/officeart/2005/8/layout/hProcess3"/>
    <dgm:cxn modelId="{4AE83ABB-5BBF-5F43-897E-875BE7F7DD2D}" type="presParOf" srcId="{A35EAC1B-5B8B-0647-BC04-BB1ADE3D5115}" destId="{13816856-1010-C249-9AA7-D9B84AA9C2B4}" srcOrd="1" destOrd="0" presId="urn:microsoft.com/office/officeart/2005/8/layout/hProcess3"/>
    <dgm:cxn modelId="{13E0F723-75EA-7F4C-8361-C18E6FB91BCA}" type="presParOf" srcId="{13816856-1010-C249-9AA7-D9B84AA9C2B4}" destId="{A9E60F87-8C6F-504B-8341-C39819A27D5E}" srcOrd="0" destOrd="0" presId="urn:microsoft.com/office/officeart/2005/8/layout/hProcess3"/>
    <dgm:cxn modelId="{B361641D-05DC-A045-A32B-E6B9BF0D2AAD}" type="presParOf" srcId="{13816856-1010-C249-9AA7-D9B84AA9C2B4}" destId="{4576E404-4CFF-8F4F-A5F7-56B02F91D59B}" srcOrd="1" destOrd="0" presId="urn:microsoft.com/office/officeart/2005/8/layout/hProcess3"/>
    <dgm:cxn modelId="{A387D1E2-7D23-3A4D-B0FF-FF878C2EA941}" type="presParOf" srcId="{13816856-1010-C249-9AA7-D9B84AA9C2B4}" destId="{952B8995-A7A1-E448-A998-F6D2730E9308}" srcOrd="2" destOrd="0" presId="urn:microsoft.com/office/officeart/2005/8/layout/hProcess3"/>
    <dgm:cxn modelId="{3A41AB17-DAEB-1947-920A-AA76E05A8A2D}" type="presParOf" srcId="{13816856-1010-C249-9AA7-D9B84AA9C2B4}" destId="{1DE79D0A-A143-5D41-BB9E-2DC3EB65E990}" srcOrd="3" destOrd="0" presId="urn:microsoft.com/office/officeart/2005/8/layout/hProcess3"/>
    <dgm:cxn modelId="{8F3342CF-80B6-C747-BB52-543E4F9B3667}" type="presParOf" srcId="{A35EAC1B-5B8B-0647-BC04-BB1ADE3D5115}" destId="{C775BF5D-0F2A-474A-92CA-BB8851983BA3}" srcOrd="2" destOrd="0" presId="urn:microsoft.com/office/officeart/2005/8/layout/hProcess3"/>
    <dgm:cxn modelId="{36499C94-8C85-3E4F-9C16-FA3B64CA868A}" type="presParOf" srcId="{A35EAC1B-5B8B-0647-BC04-BB1ADE3D5115}" destId="{9A49FD8C-00BE-E048-B0A0-D27AF1B0F06A}" srcOrd="3" destOrd="0" presId="urn:microsoft.com/office/officeart/2005/8/layout/hProcess3"/>
    <dgm:cxn modelId="{659B4B9B-AF25-D549-B3A4-E983B00C45D0}"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Has a Crush On</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2504" custLinFactNeighborY="6801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a:solidFill>
          <a:srgbClr val="FF0000"/>
        </a:solidFill>
      </dgm:spPr>
    </dgm:pt>
  </dgm:ptLst>
  <dgm:cxnLst>
    <dgm:cxn modelId="{80BF0A00-0FD0-AA49-9AE2-E3A3E9417967}" type="presOf" srcId="{AEB54399-92E8-D047-853D-0B10798B1D7F}" destId="{6FC9884E-3B92-7249-A25F-5686C1524A30}" srcOrd="0" destOrd="0" presId="urn:microsoft.com/office/officeart/2005/8/layout/hProcess3"/>
    <dgm:cxn modelId="{B68F036C-7C0B-B14B-ACEB-92CAC758745A}" type="presOf" srcId="{C7D8F566-7A1A-E345-9F3E-A6E0CAA950C2}" destId="{4576E404-4CFF-8F4F-A5F7-56B02F91D59B}"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56FB76DE-E225-0C4E-8470-B777F646F4ED}" type="presParOf" srcId="{6FC9884E-3B92-7249-A25F-5686C1524A30}" destId="{E015383F-254F-244F-824A-550BBF2DDCB8}" srcOrd="0" destOrd="0" presId="urn:microsoft.com/office/officeart/2005/8/layout/hProcess3"/>
    <dgm:cxn modelId="{B988D603-A1DD-F946-9F82-50EB13DB7F65}" type="presParOf" srcId="{6FC9884E-3B92-7249-A25F-5686C1524A30}" destId="{A35EAC1B-5B8B-0647-BC04-BB1ADE3D5115}" srcOrd="1" destOrd="0" presId="urn:microsoft.com/office/officeart/2005/8/layout/hProcess3"/>
    <dgm:cxn modelId="{3F7FAF72-0F47-ED49-AD2E-6D30D1F66F69}" type="presParOf" srcId="{A35EAC1B-5B8B-0647-BC04-BB1ADE3D5115}" destId="{C57BCA93-D3D9-3243-96C0-6FD150D1CDC7}" srcOrd="0" destOrd="0" presId="urn:microsoft.com/office/officeart/2005/8/layout/hProcess3"/>
    <dgm:cxn modelId="{6435647A-8EF2-6D4A-A234-6DAC3FDD1B19}" type="presParOf" srcId="{A35EAC1B-5B8B-0647-BC04-BB1ADE3D5115}" destId="{13816856-1010-C249-9AA7-D9B84AA9C2B4}" srcOrd="1" destOrd="0" presId="urn:microsoft.com/office/officeart/2005/8/layout/hProcess3"/>
    <dgm:cxn modelId="{6B0268D7-5362-CC41-81D9-8B7137CE6651}" type="presParOf" srcId="{13816856-1010-C249-9AA7-D9B84AA9C2B4}" destId="{A9E60F87-8C6F-504B-8341-C39819A27D5E}" srcOrd="0" destOrd="0" presId="urn:microsoft.com/office/officeart/2005/8/layout/hProcess3"/>
    <dgm:cxn modelId="{3E83A5D6-7DE5-BB4C-A5C1-4F6FCDA23FFE}" type="presParOf" srcId="{13816856-1010-C249-9AA7-D9B84AA9C2B4}" destId="{4576E404-4CFF-8F4F-A5F7-56B02F91D59B}" srcOrd="1" destOrd="0" presId="urn:microsoft.com/office/officeart/2005/8/layout/hProcess3"/>
    <dgm:cxn modelId="{DBA71F34-2EF9-AA4A-8408-F980A84A26F1}" type="presParOf" srcId="{13816856-1010-C249-9AA7-D9B84AA9C2B4}" destId="{952B8995-A7A1-E448-A998-F6D2730E9308}" srcOrd="2" destOrd="0" presId="urn:microsoft.com/office/officeart/2005/8/layout/hProcess3"/>
    <dgm:cxn modelId="{D2613BA7-DFE5-BA49-B127-7249F5712A82}" type="presParOf" srcId="{13816856-1010-C249-9AA7-D9B84AA9C2B4}" destId="{1DE79D0A-A143-5D41-BB9E-2DC3EB65E990}" srcOrd="3" destOrd="0" presId="urn:microsoft.com/office/officeart/2005/8/layout/hProcess3"/>
    <dgm:cxn modelId="{F43A267F-321E-CB4C-A7C6-CEDBC4674CA2}" type="presParOf" srcId="{A35EAC1B-5B8B-0647-BC04-BB1ADE3D5115}" destId="{C775BF5D-0F2A-474A-92CA-BB8851983BA3}" srcOrd="2" destOrd="0" presId="urn:microsoft.com/office/officeart/2005/8/layout/hProcess3"/>
    <dgm:cxn modelId="{0DF3C8B0-DFF5-A04D-A934-7E8D56094E11}" type="presParOf" srcId="{A35EAC1B-5B8B-0647-BC04-BB1ADE3D5115}" destId="{9A49FD8C-00BE-E048-B0A0-D27AF1B0F06A}" srcOrd="3" destOrd="0" presId="urn:microsoft.com/office/officeart/2005/8/layout/hProcess3"/>
    <dgm:cxn modelId="{5F4C67EB-6981-5C47-9948-58F20D212032}"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C23AD62-8102-D94D-B252-50C680790D65}" type="doc">
      <dgm:prSet loTypeId="urn:microsoft.com/office/officeart/2005/8/layout/hProcess3" loCatId="" qsTypeId="urn:microsoft.com/office/officeart/2005/8/quickstyle/simple4" qsCatId="simple" csTypeId="urn:microsoft.com/office/officeart/2005/8/colors/accent1_2" csCatId="accent1" phldr="1"/>
      <dgm:spPr/>
    </dgm:pt>
    <dgm:pt modelId="{D18484E3-EB1D-5640-A278-FEA761E40E5A}">
      <dgm:prSet phldrT="[Text]"/>
      <dgm:spPr/>
      <dgm:t>
        <a:bodyPr/>
        <a:lstStyle/>
        <a:p>
          <a:r>
            <a:rPr lang="en-US" dirty="0" smtClean="0"/>
            <a:t> </a:t>
          </a:r>
          <a:endParaRPr lang="en-US" dirty="0"/>
        </a:p>
      </dgm:t>
    </dgm:pt>
    <dgm:pt modelId="{A28FD81B-FE15-5B4E-A131-BE03682F88B3}" type="parTrans" cxnId="{A8A9C55B-6F0E-B147-9051-B7B3CDE3DA81}">
      <dgm:prSet/>
      <dgm:spPr/>
      <dgm:t>
        <a:bodyPr/>
        <a:lstStyle/>
        <a:p>
          <a:endParaRPr lang="en-US"/>
        </a:p>
      </dgm:t>
    </dgm:pt>
    <dgm:pt modelId="{15E33091-AE9C-EE4C-95AB-F1B4F0A37F49}" type="sibTrans" cxnId="{A8A9C55B-6F0E-B147-9051-B7B3CDE3DA81}">
      <dgm:prSet/>
      <dgm:spPr/>
      <dgm:t>
        <a:bodyPr/>
        <a:lstStyle/>
        <a:p>
          <a:endParaRPr lang="en-US"/>
        </a:p>
      </dgm:t>
    </dgm:pt>
    <dgm:pt modelId="{4076EF0E-A7FA-B347-B302-84A721500205}" type="pres">
      <dgm:prSet presAssocID="{FC23AD62-8102-D94D-B252-50C680790D65}" presName="Name0" presStyleCnt="0">
        <dgm:presLayoutVars>
          <dgm:dir/>
          <dgm:animLvl val="lvl"/>
          <dgm:resizeHandles val="exact"/>
        </dgm:presLayoutVars>
      </dgm:prSet>
      <dgm:spPr/>
    </dgm:pt>
    <dgm:pt modelId="{2499C3BF-4D26-064C-B6D2-4BB4B2684F0E}" type="pres">
      <dgm:prSet presAssocID="{FC23AD62-8102-D94D-B252-50C680790D65}" presName="dummy" presStyleCnt="0"/>
      <dgm:spPr/>
    </dgm:pt>
    <dgm:pt modelId="{38255359-8715-C54B-A390-E8E1E32B062B}" type="pres">
      <dgm:prSet presAssocID="{FC23AD62-8102-D94D-B252-50C680790D65}" presName="linH" presStyleCnt="0"/>
      <dgm:spPr/>
    </dgm:pt>
    <dgm:pt modelId="{725C80D4-1160-DC4A-9F4B-561BC16448D9}" type="pres">
      <dgm:prSet presAssocID="{FC23AD62-8102-D94D-B252-50C680790D65}" presName="padding1" presStyleCnt="0"/>
      <dgm:spPr/>
    </dgm:pt>
    <dgm:pt modelId="{CFE0AF3D-5653-B247-BE27-139CA28DE499}" type="pres">
      <dgm:prSet presAssocID="{D18484E3-EB1D-5640-A278-FEA761E40E5A}" presName="linV" presStyleCnt="0"/>
      <dgm:spPr/>
    </dgm:pt>
    <dgm:pt modelId="{825895E4-8913-F94F-8B26-4A5A3ED4A3F2}" type="pres">
      <dgm:prSet presAssocID="{D18484E3-EB1D-5640-A278-FEA761E40E5A}" presName="spVertical1" presStyleCnt="0"/>
      <dgm:spPr/>
    </dgm:pt>
    <dgm:pt modelId="{21B1AC39-5561-704A-A692-3CB4F5A5E9EE}" type="pres">
      <dgm:prSet presAssocID="{D18484E3-EB1D-5640-A278-FEA761E40E5A}" presName="parTx" presStyleLbl="revTx" presStyleIdx="0" presStyleCnt="1">
        <dgm:presLayoutVars>
          <dgm:chMax val="0"/>
          <dgm:chPref val="0"/>
          <dgm:bulletEnabled val="1"/>
        </dgm:presLayoutVars>
      </dgm:prSet>
      <dgm:spPr/>
      <dgm:t>
        <a:bodyPr/>
        <a:lstStyle/>
        <a:p>
          <a:endParaRPr lang="en-US"/>
        </a:p>
      </dgm:t>
    </dgm:pt>
    <dgm:pt modelId="{55A55A77-CB56-2249-BDD9-BFB326CCFF37}" type="pres">
      <dgm:prSet presAssocID="{D18484E3-EB1D-5640-A278-FEA761E40E5A}" presName="spVertical2" presStyleCnt="0"/>
      <dgm:spPr/>
    </dgm:pt>
    <dgm:pt modelId="{E6BB1F64-B33E-7246-BA46-A1C128D04BFB}" type="pres">
      <dgm:prSet presAssocID="{D18484E3-EB1D-5640-A278-FEA761E40E5A}" presName="spVertical3" presStyleCnt="0"/>
      <dgm:spPr/>
    </dgm:pt>
    <dgm:pt modelId="{80662E15-00A8-4443-BA68-0B9BCB18B3B6}" type="pres">
      <dgm:prSet presAssocID="{FC23AD62-8102-D94D-B252-50C680790D65}" presName="padding2" presStyleCnt="0"/>
      <dgm:spPr/>
    </dgm:pt>
    <dgm:pt modelId="{7E2A4F64-BAB7-1C49-B068-3E248806D7EE}" type="pres">
      <dgm:prSet presAssocID="{FC23AD62-8102-D94D-B252-50C680790D65}" presName="negArrow" presStyleCnt="0"/>
      <dgm:spPr/>
    </dgm:pt>
    <dgm:pt modelId="{1E80F92F-EA46-F843-BF75-2EEA75A83478}" type="pres">
      <dgm:prSet presAssocID="{FC23AD62-8102-D94D-B252-50C680790D65}" presName="backgroundArrow" presStyleLbl="node1" presStyleIdx="0" presStyleCnt="1" custLinFactNeighborY="9531"/>
      <dgm:spPr/>
    </dgm:pt>
  </dgm:ptLst>
  <dgm:cxnLst>
    <dgm:cxn modelId="{73FDABA5-5B30-294C-86F1-3FF97A25ABF7}" type="presOf" srcId="{FC23AD62-8102-D94D-B252-50C680790D65}" destId="{4076EF0E-A7FA-B347-B302-84A721500205}" srcOrd="0" destOrd="0" presId="urn:microsoft.com/office/officeart/2005/8/layout/hProcess3"/>
    <dgm:cxn modelId="{A8A9C55B-6F0E-B147-9051-B7B3CDE3DA81}" srcId="{FC23AD62-8102-D94D-B252-50C680790D65}" destId="{D18484E3-EB1D-5640-A278-FEA761E40E5A}" srcOrd="0" destOrd="0" parTransId="{A28FD81B-FE15-5B4E-A131-BE03682F88B3}" sibTransId="{15E33091-AE9C-EE4C-95AB-F1B4F0A37F49}"/>
    <dgm:cxn modelId="{3FCC91F9-43AD-EA4A-A676-28D7A8845CC4}" type="presOf" srcId="{D18484E3-EB1D-5640-A278-FEA761E40E5A}" destId="{21B1AC39-5561-704A-A692-3CB4F5A5E9EE}" srcOrd="0" destOrd="0" presId="urn:microsoft.com/office/officeart/2005/8/layout/hProcess3"/>
    <dgm:cxn modelId="{B7D3F2A2-7D36-C641-B353-33197E5C7B7E}" type="presParOf" srcId="{4076EF0E-A7FA-B347-B302-84A721500205}" destId="{2499C3BF-4D26-064C-B6D2-4BB4B2684F0E}" srcOrd="0" destOrd="0" presId="urn:microsoft.com/office/officeart/2005/8/layout/hProcess3"/>
    <dgm:cxn modelId="{8545D226-0FE8-014A-8808-A24593634B97}" type="presParOf" srcId="{4076EF0E-A7FA-B347-B302-84A721500205}" destId="{38255359-8715-C54B-A390-E8E1E32B062B}" srcOrd="1" destOrd="0" presId="urn:microsoft.com/office/officeart/2005/8/layout/hProcess3"/>
    <dgm:cxn modelId="{CEE42642-3590-CE4D-B777-69F33C2E1E31}" type="presParOf" srcId="{38255359-8715-C54B-A390-E8E1E32B062B}" destId="{725C80D4-1160-DC4A-9F4B-561BC16448D9}" srcOrd="0" destOrd="0" presId="urn:microsoft.com/office/officeart/2005/8/layout/hProcess3"/>
    <dgm:cxn modelId="{F11FC329-5A5D-0E4E-B12D-D8B630DEF196}" type="presParOf" srcId="{38255359-8715-C54B-A390-E8E1E32B062B}" destId="{CFE0AF3D-5653-B247-BE27-139CA28DE499}" srcOrd="1" destOrd="0" presId="urn:microsoft.com/office/officeart/2005/8/layout/hProcess3"/>
    <dgm:cxn modelId="{D451B3E6-B1A2-4D4A-B4B2-33809FA1A7BD}" type="presParOf" srcId="{CFE0AF3D-5653-B247-BE27-139CA28DE499}" destId="{825895E4-8913-F94F-8B26-4A5A3ED4A3F2}" srcOrd="0" destOrd="0" presId="urn:microsoft.com/office/officeart/2005/8/layout/hProcess3"/>
    <dgm:cxn modelId="{6E518C46-59DC-EB43-974F-6F505227104B}" type="presParOf" srcId="{CFE0AF3D-5653-B247-BE27-139CA28DE499}" destId="{21B1AC39-5561-704A-A692-3CB4F5A5E9EE}" srcOrd="1" destOrd="0" presId="urn:microsoft.com/office/officeart/2005/8/layout/hProcess3"/>
    <dgm:cxn modelId="{27D41091-13D3-564C-9805-AB7C7B8126C9}" type="presParOf" srcId="{CFE0AF3D-5653-B247-BE27-139CA28DE499}" destId="{55A55A77-CB56-2249-BDD9-BFB326CCFF37}" srcOrd="2" destOrd="0" presId="urn:microsoft.com/office/officeart/2005/8/layout/hProcess3"/>
    <dgm:cxn modelId="{E0CD1EE0-BE16-0B4A-B7C4-286DE742A881}" type="presParOf" srcId="{CFE0AF3D-5653-B247-BE27-139CA28DE499}" destId="{E6BB1F64-B33E-7246-BA46-A1C128D04BFB}" srcOrd="3" destOrd="0" presId="urn:microsoft.com/office/officeart/2005/8/layout/hProcess3"/>
    <dgm:cxn modelId="{6852E80E-A160-1A48-AC72-D5A9F58D16A8}" type="presParOf" srcId="{38255359-8715-C54B-A390-E8E1E32B062B}" destId="{80662E15-00A8-4443-BA68-0B9BCB18B3B6}" srcOrd="2" destOrd="0" presId="urn:microsoft.com/office/officeart/2005/8/layout/hProcess3"/>
    <dgm:cxn modelId="{4DDAB3FC-4C10-A94D-AB7C-FAA7DD8D2174}" type="presParOf" srcId="{38255359-8715-C54B-A390-E8E1E32B062B}" destId="{7E2A4F64-BAB7-1C49-B068-3E248806D7EE}" srcOrd="3" destOrd="0" presId="urn:microsoft.com/office/officeart/2005/8/layout/hProcess3"/>
    <dgm:cxn modelId="{27B3896B-7B4E-1847-84F3-C2715CA903EC}" type="presParOf" srcId="{38255359-8715-C54B-A390-E8E1E32B062B}" destId="{1E80F92F-EA46-F843-BF75-2EEA75A83478}"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95</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6175" custLinFactNeighborY="1576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a:solidFill>
          <a:srgbClr val="FF60CE"/>
        </a:solidFill>
      </dgm:spPr>
    </dgm:pt>
  </dgm:ptLst>
  <dgm:cxnLst>
    <dgm:cxn modelId="{EDE3E1A7-C728-654F-B21D-F9460BDA769A}" type="presOf" srcId="{C7D8F566-7A1A-E345-9F3E-A6E0CAA950C2}" destId="{4576E404-4CFF-8F4F-A5F7-56B02F91D59B}" srcOrd="0" destOrd="0" presId="urn:microsoft.com/office/officeart/2005/8/layout/hProcess3"/>
    <dgm:cxn modelId="{87704A41-5BAB-0F49-86E5-828E25434586}" type="presOf" srcId="{AEB54399-92E8-D047-853D-0B10798B1D7F}" destId="{6FC9884E-3B92-7249-A25F-5686C1524A30}"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8474E274-D8F5-AC4A-A3EF-8804070AC3E7}" type="presParOf" srcId="{6FC9884E-3B92-7249-A25F-5686C1524A30}" destId="{E015383F-254F-244F-824A-550BBF2DDCB8}" srcOrd="0" destOrd="0" presId="urn:microsoft.com/office/officeart/2005/8/layout/hProcess3"/>
    <dgm:cxn modelId="{B9AC29F5-701C-BA44-B804-CD2F02AE40E0}" type="presParOf" srcId="{6FC9884E-3B92-7249-A25F-5686C1524A30}" destId="{A35EAC1B-5B8B-0647-BC04-BB1ADE3D5115}" srcOrd="1" destOrd="0" presId="urn:microsoft.com/office/officeart/2005/8/layout/hProcess3"/>
    <dgm:cxn modelId="{2DFBD7DB-1CD3-DB43-86DF-EE642CC4AE96}" type="presParOf" srcId="{A35EAC1B-5B8B-0647-BC04-BB1ADE3D5115}" destId="{C57BCA93-D3D9-3243-96C0-6FD150D1CDC7}" srcOrd="0" destOrd="0" presId="urn:microsoft.com/office/officeart/2005/8/layout/hProcess3"/>
    <dgm:cxn modelId="{B688E0D2-10EB-7449-8BFE-EA3FEA0BB495}" type="presParOf" srcId="{A35EAC1B-5B8B-0647-BC04-BB1ADE3D5115}" destId="{13816856-1010-C249-9AA7-D9B84AA9C2B4}" srcOrd="1" destOrd="0" presId="urn:microsoft.com/office/officeart/2005/8/layout/hProcess3"/>
    <dgm:cxn modelId="{402BAEBE-3052-0D41-9E4A-B0F0BB58A071}" type="presParOf" srcId="{13816856-1010-C249-9AA7-D9B84AA9C2B4}" destId="{A9E60F87-8C6F-504B-8341-C39819A27D5E}" srcOrd="0" destOrd="0" presId="urn:microsoft.com/office/officeart/2005/8/layout/hProcess3"/>
    <dgm:cxn modelId="{C1BF8723-C22D-214B-86A3-7E8CD431B3B6}" type="presParOf" srcId="{13816856-1010-C249-9AA7-D9B84AA9C2B4}" destId="{4576E404-4CFF-8F4F-A5F7-56B02F91D59B}" srcOrd="1" destOrd="0" presId="urn:microsoft.com/office/officeart/2005/8/layout/hProcess3"/>
    <dgm:cxn modelId="{2661EAEE-A745-9A49-AF2C-C63714F4AACC}" type="presParOf" srcId="{13816856-1010-C249-9AA7-D9B84AA9C2B4}" destId="{952B8995-A7A1-E448-A998-F6D2730E9308}" srcOrd="2" destOrd="0" presId="urn:microsoft.com/office/officeart/2005/8/layout/hProcess3"/>
    <dgm:cxn modelId="{FA485601-D45C-084F-93EB-70B84B710D14}" type="presParOf" srcId="{13816856-1010-C249-9AA7-D9B84AA9C2B4}" destId="{1DE79D0A-A143-5D41-BB9E-2DC3EB65E990}" srcOrd="3" destOrd="0" presId="urn:microsoft.com/office/officeart/2005/8/layout/hProcess3"/>
    <dgm:cxn modelId="{D0062B4C-5BFB-8843-8A4F-EE56E9A30D49}" type="presParOf" srcId="{A35EAC1B-5B8B-0647-BC04-BB1ADE3D5115}" destId="{C775BF5D-0F2A-474A-92CA-BB8851983BA3}" srcOrd="2" destOrd="0" presId="urn:microsoft.com/office/officeart/2005/8/layout/hProcess3"/>
    <dgm:cxn modelId="{35D600B1-E7C6-804C-AB77-290A81D1292F}" type="presParOf" srcId="{A35EAC1B-5B8B-0647-BC04-BB1ADE3D5115}" destId="{9A49FD8C-00BE-E048-B0A0-D27AF1B0F06A}" srcOrd="3" destOrd="0" presId="urn:microsoft.com/office/officeart/2005/8/layout/hProcess3"/>
    <dgm:cxn modelId="{A61E403F-4B38-254F-9E88-7B117EA65DEC}"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95</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6175" custLinFactNeighborY="1576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a:solidFill>
          <a:srgbClr val="FF60CE"/>
        </a:solidFill>
      </dgm:spPr>
    </dgm:pt>
  </dgm:ptLst>
  <dgm:cxnLst>
    <dgm:cxn modelId="{2CC68E8C-6641-2841-B562-05BFA1E6E72D}" srcId="{AEB54399-92E8-D047-853D-0B10798B1D7F}" destId="{C7D8F566-7A1A-E345-9F3E-A6E0CAA950C2}" srcOrd="0" destOrd="0" parTransId="{CBD8B41C-DE65-9F46-86C8-CC15FC6CBD5A}" sibTransId="{DCFACDC4-9761-5F43-A63A-C5705A653771}"/>
    <dgm:cxn modelId="{3CC19B4A-EA19-7D41-A583-398BBEC08B48}" type="presOf" srcId="{C7D8F566-7A1A-E345-9F3E-A6E0CAA950C2}" destId="{4576E404-4CFF-8F4F-A5F7-56B02F91D59B}" srcOrd="0" destOrd="0" presId="urn:microsoft.com/office/officeart/2005/8/layout/hProcess3"/>
    <dgm:cxn modelId="{D1DD3F1F-47B7-A24D-83DD-FA4585E3D157}" type="presOf" srcId="{AEB54399-92E8-D047-853D-0B10798B1D7F}" destId="{6FC9884E-3B92-7249-A25F-5686C1524A30}" srcOrd="0" destOrd="0" presId="urn:microsoft.com/office/officeart/2005/8/layout/hProcess3"/>
    <dgm:cxn modelId="{8D40EEF5-D5FD-2945-9A53-2E122C882CDC}" type="presParOf" srcId="{6FC9884E-3B92-7249-A25F-5686C1524A30}" destId="{E015383F-254F-244F-824A-550BBF2DDCB8}" srcOrd="0" destOrd="0" presId="urn:microsoft.com/office/officeart/2005/8/layout/hProcess3"/>
    <dgm:cxn modelId="{644177D3-A88F-8540-BDB3-DED382C63260}" type="presParOf" srcId="{6FC9884E-3B92-7249-A25F-5686C1524A30}" destId="{A35EAC1B-5B8B-0647-BC04-BB1ADE3D5115}" srcOrd="1" destOrd="0" presId="urn:microsoft.com/office/officeart/2005/8/layout/hProcess3"/>
    <dgm:cxn modelId="{2922A678-8142-7D47-81F5-AF32F916DEB3}" type="presParOf" srcId="{A35EAC1B-5B8B-0647-BC04-BB1ADE3D5115}" destId="{C57BCA93-D3D9-3243-96C0-6FD150D1CDC7}" srcOrd="0" destOrd="0" presId="urn:microsoft.com/office/officeart/2005/8/layout/hProcess3"/>
    <dgm:cxn modelId="{5F2537B8-9A29-104C-9E29-9EC5E9EA5B08}" type="presParOf" srcId="{A35EAC1B-5B8B-0647-BC04-BB1ADE3D5115}" destId="{13816856-1010-C249-9AA7-D9B84AA9C2B4}" srcOrd="1" destOrd="0" presId="urn:microsoft.com/office/officeart/2005/8/layout/hProcess3"/>
    <dgm:cxn modelId="{98462067-14D6-674F-B2A1-D813DCC8AEF7}" type="presParOf" srcId="{13816856-1010-C249-9AA7-D9B84AA9C2B4}" destId="{A9E60F87-8C6F-504B-8341-C39819A27D5E}" srcOrd="0" destOrd="0" presId="urn:microsoft.com/office/officeart/2005/8/layout/hProcess3"/>
    <dgm:cxn modelId="{84653667-372B-0544-8996-48F20F654D0D}" type="presParOf" srcId="{13816856-1010-C249-9AA7-D9B84AA9C2B4}" destId="{4576E404-4CFF-8F4F-A5F7-56B02F91D59B}" srcOrd="1" destOrd="0" presId="urn:microsoft.com/office/officeart/2005/8/layout/hProcess3"/>
    <dgm:cxn modelId="{6693EDB5-AE64-0740-BDE4-AAB8DE592706}" type="presParOf" srcId="{13816856-1010-C249-9AA7-D9B84AA9C2B4}" destId="{952B8995-A7A1-E448-A998-F6D2730E9308}" srcOrd="2" destOrd="0" presId="urn:microsoft.com/office/officeart/2005/8/layout/hProcess3"/>
    <dgm:cxn modelId="{1CF63647-8F93-0348-98E0-A13BCE120029}" type="presParOf" srcId="{13816856-1010-C249-9AA7-D9B84AA9C2B4}" destId="{1DE79D0A-A143-5D41-BB9E-2DC3EB65E990}" srcOrd="3" destOrd="0" presId="urn:microsoft.com/office/officeart/2005/8/layout/hProcess3"/>
    <dgm:cxn modelId="{CD1037E5-2062-EF4B-83E9-1FB4E955B574}" type="presParOf" srcId="{A35EAC1B-5B8B-0647-BC04-BB1ADE3D5115}" destId="{C775BF5D-0F2A-474A-92CA-BB8851983BA3}" srcOrd="2" destOrd="0" presId="urn:microsoft.com/office/officeart/2005/8/layout/hProcess3"/>
    <dgm:cxn modelId="{8F9662BB-C646-6040-8E03-40FB3A925102}" type="presParOf" srcId="{A35EAC1B-5B8B-0647-BC04-BB1ADE3D5115}" destId="{9A49FD8C-00BE-E048-B0A0-D27AF1B0F06A}" srcOrd="3" destOrd="0" presId="urn:microsoft.com/office/officeart/2005/8/layout/hProcess3"/>
    <dgm:cxn modelId="{73F5D362-A1CD-AC40-A5C8-28AAF72D3193}"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99</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val="rev"/>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6175" custLinFactNeighborY="1576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a:solidFill>
          <a:srgbClr val="FF60CE"/>
        </a:solidFill>
      </dgm:spPr>
    </dgm:pt>
  </dgm:ptLst>
  <dgm:cxnLst>
    <dgm:cxn modelId="{6F75FF1A-D747-4747-9467-5FFFC0CAE000}" type="presOf" srcId="{C7D8F566-7A1A-E345-9F3E-A6E0CAA950C2}" destId="{4576E404-4CFF-8F4F-A5F7-56B02F91D59B}"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6A4FFEB1-EC57-2247-A9F7-CC99CA62D6BB}" type="presOf" srcId="{AEB54399-92E8-D047-853D-0B10798B1D7F}" destId="{6FC9884E-3B92-7249-A25F-5686C1524A30}" srcOrd="0" destOrd="0" presId="urn:microsoft.com/office/officeart/2005/8/layout/hProcess3"/>
    <dgm:cxn modelId="{144354B7-423D-C843-B4BA-AC375ADBD6F5}" type="presParOf" srcId="{6FC9884E-3B92-7249-A25F-5686C1524A30}" destId="{E015383F-254F-244F-824A-550BBF2DDCB8}" srcOrd="0" destOrd="0" presId="urn:microsoft.com/office/officeart/2005/8/layout/hProcess3"/>
    <dgm:cxn modelId="{5D60B446-F891-404C-BB8B-6F75AB88522E}" type="presParOf" srcId="{6FC9884E-3B92-7249-A25F-5686C1524A30}" destId="{A35EAC1B-5B8B-0647-BC04-BB1ADE3D5115}" srcOrd="1" destOrd="0" presId="urn:microsoft.com/office/officeart/2005/8/layout/hProcess3"/>
    <dgm:cxn modelId="{6BEA66A2-4BD3-C643-AB59-E3377BF9DC82}" type="presParOf" srcId="{A35EAC1B-5B8B-0647-BC04-BB1ADE3D5115}" destId="{C57BCA93-D3D9-3243-96C0-6FD150D1CDC7}" srcOrd="0" destOrd="0" presId="urn:microsoft.com/office/officeart/2005/8/layout/hProcess3"/>
    <dgm:cxn modelId="{C36CC5D3-4CF9-2F41-8804-3457B41921B6}" type="presParOf" srcId="{A35EAC1B-5B8B-0647-BC04-BB1ADE3D5115}" destId="{13816856-1010-C249-9AA7-D9B84AA9C2B4}" srcOrd="1" destOrd="0" presId="urn:microsoft.com/office/officeart/2005/8/layout/hProcess3"/>
    <dgm:cxn modelId="{D7049D4E-DE57-AF44-BF8B-EFA8A9D12800}" type="presParOf" srcId="{13816856-1010-C249-9AA7-D9B84AA9C2B4}" destId="{A9E60F87-8C6F-504B-8341-C39819A27D5E}" srcOrd="0" destOrd="0" presId="urn:microsoft.com/office/officeart/2005/8/layout/hProcess3"/>
    <dgm:cxn modelId="{D6D40437-412F-F04C-AFCE-563232463A87}" type="presParOf" srcId="{13816856-1010-C249-9AA7-D9B84AA9C2B4}" destId="{4576E404-4CFF-8F4F-A5F7-56B02F91D59B}" srcOrd="1" destOrd="0" presId="urn:microsoft.com/office/officeart/2005/8/layout/hProcess3"/>
    <dgm:cxn modelId="{97E7F0C7-E68D-8846-9608-2E00619A38F1}" type="presParOf" srcId="{13816856-1010-C249-9AA7-D9B84AA9C2B4}" destId="{952B8995-A7A1-E448-A998-F6D2730E9308}" srcOrd="2" destOrd="0" presId="urn:microsoft.com/office/officeart/2005/8/layout/hProcess3"/>
    <dgm:cxn modelId="{98CC90FD-64FD-564D-BA9B-7F4800B2AC6F}" type="presParOf" srcId="{13816856-1010-C249-9AA7-D9B84AA9C2B4}" destId="{1DE79D0A-A143-5D41-BB9E-2DC3EB65E990}" srcOrd="3" destOrd="0" presId="urn:microsoft.com/office/officeart/2005/8/layout/hProcess3"/>
    <dgm:cxn modelId="{5FCD09DC-7915-6E45-9F77-AE7F8C210A59}" type="presParOf" srcId="{A35EAC1B-5B8B-0647-BC04-BB1ADE3D5115}" destId="{C775BF5D-0F2A-474A-92CA-BB8851983BA3}" srcOrd="2" destOrd="0" presId="urn:microsoft.com/office/officeart/2005/8/layout/hProcess3"/>
    <dgm:cxn modelId="{F20D07EC-BDBD-1F4E-A6E6-5677CB717DC9}" type="presParOf" srcId="{A35EAC1B-5B8B-0647-BC04-BB1ADE3D5115}" destId="{9A49FD8C-00BE-E048-B0A0-D27AF1B0F06A}" srcOrd="3" destOrd="0" presId="urn:microsoft.com/office/officeart/2005/8/layout/hProcess3"/>
    <dgm:cxn modelId="{C8121264-C02A-5146-995B-CDA798B7A0CB}"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95</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6175" custLinFactNeighborY="1576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a:solidFill>
          <a:srgbClr val="FF60CE"/>
        </a:solidFill>
      </dgm:spPr>
    </dgm:pt>
  </dgm:ptLst>
  <dgm:cxnLst>
    <dgm:cxn modelId="{4CD4300C-66B9-0244-BE2A-65E998AC8DF8}" type="presOf" srcId="{C7D8F566-7A1A-E345-9F3E-A6E0CAA950C2}" destId="{4576E404-4CFF-8F4F-A5F7-56B02F91D59B}"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3E75B162-302A-8645-A172-798AB750EC4F}" type="presOf" srcId="{AEB54399-92E8-D047-853D-0B10798B1D7F}" destId="{6FC9884E-3B92-7249-A25F-5686C1524A30}" srcOrd="0" destOrd="0" presId="urn:microsoft.com/office/officeart/2005/8/layout/hProcess3"/>
    <dgm:cxn modelId="{03739927-B140-2C46-83C1-DB5111D2192A}" type="presParOf" srcId="{6FC9884E-3B92-7249-A25F-5686C1524A30}" destId="{E015383F-254F-244F-824A-550BBF2DDCB8}" srcOrd="0" destOrd="0" presId="urn:microsoft.com/office/officeart/2005/8/layout/hProcess3"/>
    <dgm:cxn modelId="{351DA4F5-CA50-D84A-B3F1-43ED8C78FB39}" type="presParOf" srcId="{6FC9884E-3B92-7249-A25F-5686C1524A30}" destId="{A35EAC1B-5B8B-0647-BC04-BB1ADE3D5115}" srcOrd="1" destOrd="0" presId="urn:microsoft.com/office/officeart/2005/8/layout/hProcess3"/>
    <dgm:cxn modelId="{04F842DD-71BA-2C4F-9206-1D6A1ED4FC71}" type="presParOf" srcId="{A35EAC1B-5B8B-0647-BC04-BB1ADE3D5115}" destId="{C57BCA93-D3D9-3243-96C0-6FD150D1CDC7}" srcOrd="0" destOrd="0" presId="urn:microsoft.com/office/officeart/2005/8/layout/hProcess3"/>
    <dgm:cxn modelId="{863B7AE8-0596-A64B-BCD0-55319D2A169E}" type="presParOf" srcId="{A35EAC1B-5B8B-0647-BC04-BB1ADE3D5115}" destId="{13816856-1010-C249-9AA7-D9B84AA9C2B4}" srcOrd="1" destOrd="0" presId="urn:microsoft.com/office/officeart/2005/8/layout/hProcess3"/>
    <dgm:cxn modelId="{A5E5B933-EA14-2248-85A9-0059C234DAA4}" type="presParOf" srcId="{13816856-1010-C249-9AA7-D9B84AA9C2B4}" destId="{A9E60F87-8C6F-504B-8341-C39819A27D5E}" srcOrd="0" destOrd="0" presId="urn:microsoft.com/office/officeart/2005/8/layout/hProcess3"/>
    <dgm:cxn modelId="{E8E8800B-BCBD-5D4D-9DF9-B99EBFB80507}" type="presParOf" srcId="{13816856-1010-C249-9AA7-D9B84AA9C2B4}" destId="{4576E404-4CFF-8F4F-A5F7-56B02F91D59B}" srcOrd="1" destOrd="0" presId="urn:microsoft.com/office/officeart/2005/8/layout/hProcess3"/>
    <dgm:cxn modelId="{71E7CF35-FB26-5D4B-BBEC-E8C922D8CB0B}" type="presParOf" srcId="{13816856-1010-C249-9AA7-D9B84AA9C2B4}" destId="{952B8995-A7A1-E448-A998-F6D2730E9308}" srcOrd="2" destOrd="0" presId="urn:microsoft.com/office/officeart/2005/8/layout/hProcess3"/>
    <dgm:cxn modelId="{FFBB3F02-84A7-754F-8F76-F2A33899C948}" type="presParOf" srcId="{13816856-1010-C249-9AA7-D9B84AA9C2B4}" destId="{1DE79D0A-A143-5D41-BB9E-2DC3EB65E990}" srcOrd="3" destOrd="0" presId="urn:microsoft.com/office/officeart/2005/8/layout/hProcess3"/>
    <dgm:cxn modelId="{E06343DE-74BB-5249-829A-0C5323F954CD}" type="presParOf" srcId="{A35EAC1B-5B8B-0647-BC04-BB1ADE3D5115}" destId="{C775BF5D-0F2A-474A-92CA-BB8851983BA3}" srcOrd="2" destOrd="0" presId="urn:microsoft.com/office/officeart/2005/8/layout/hProcess3"/>
    <dgm:cxn modelId="{53330A7B-9D65-7143-ABF5-EC9424401C09}" type="presParOf" srcId="{A35EAC1B-5B8B-0647-BC04-BB1ADE3D5115}" destId="{9A49FD8C-00BE-E048-B0A0-D27AF1B0F06A}" srcOrd="3" destOrd="0" presId="urn:microsoft.com/office/officeart/2005/8/layout/hProcess3"/>
    <dgm:cxn modelId="{9B088712-0BB1-6C48-B9C2-03CEACE36A31}"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dirty="0" smtClean="0"/>
            <a:t>2</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val="rev"/>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6175" custLinFactNeighborY="1576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a:solidFill>
          <a:srgbClr val="FF60CE"/>
        </a:solidFill>
      </dgm:spPr>
    </dgm:pt>
  </dgm:ptLst>
  <dgm:cxnLst>
    <dgm:cxn modelId="{8B2FB17B-8D74-1343-910C-D6B802B2FC73}" type="presOf" srcId="{C7D8F566-7A1A-E345-9F3E-A6E0CAA950C2}" destId="{4576E404-4CFF-8F4F-A5F7-56B02F91D59B}" srcOrd="0" destOrd="0" presId="urn:microsoft.com/office/officeart/2005/8/layout/hProcess3"/>
    <dgm:cxn modelId="{CC2CA559-B190-D646-B60B-641BD70DB274}" type="presOf" srcId="{AEB54399-92E8-D047-853D-0B10798B1D7F}" destId="{6FC9884E-3B92-7249-A25F-5686C1524A30}"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81498AE3-0528-BA44-8029-990398484A90}" type="presParOf" srcId="{6FC9884E-3B92-7249-A25F-5686C1524A30}" destId="{E015383F-254F-244F-824A-550BBF2DDCB8}" srcOrd="0" destOrd="0" presId="urn:microsoft.com/office/officeart/2005/8/layout/hProcess3"/>
    <dgm:cxn modelId="{3D569946-FC35-684D-AAD8-CD1698284F9B}" type="presParOf" srcId="{6FC9884E-3B92-7249-A25F-5686C1524A30}" destId="{A35EAC1B-5B8B-0647-BC04-BB1ADE3D5115}" srcOrd="1" destOrd="0" presId="urn:microsoft.com/office/officeart/2005/8/layout/hProcess3"/>
    <dgm:cxn modelId="{8D0FD92E-8B85-0E4E-8107-5C9E4576461A}" type="presParOf" srcId="{A35EAC1B-5B8B-0647-BC04-BB1ADE3D5115}" destId="{C57BCA93-D3D9-3243-96C0-6FD150D1CDC7}" srcOrd="0" destOrd="0" presId="urn:microsoft.com/office/officeart/2005/8/layout/hProcess3"/>
    <dgm:cxn modelId="{3BB3CAC1-EB5D-FA42-BEEB-2EB468C5163F}" type="presParOf" srcId="{A35EAC1B-5B8B-0647-BC04-BB1ADE3D5115}" destId="{13816856-1010-C249-9AA7-D9B84AA9C2B4}" srcOrd="1" destOrd="0" presId="urn:microsoft.com/office/officeart/2005/8/layout/hProcess3"/>
    <dgm:cxn modelId="{17A6D901-E42A-4D43-B25E-4B0BFBD36E2D}" type="presParOf" srcId="{13816856-1010-C249-9AA7-D9B84AA9C2B4}" destId="{A9E60F87-8C6F-504B-8341-C39819A27D5E}" srcOrd="0" destOrd="0" presId="urn:microsoft.com/office/officeart/2005/8/layout/hProcess3"/>
    <dgm:cxn modelId="{FF12021C-F855-044D-AA94-DC3675ECFB7E}" type="presParOf" srcId="{13816856-1010-C249-9AA7-D9B84AA9C2B4}" destId="{4576E404-4CFF-8F4F-A5F7-56B02F91D59B}" srcOrd="1" destOrd="0" presId="urn:microsoft.com/office/officeart/2005/8/layout/hProcess3"/>
    <dgm:cxn modelId="{2239CDD7-C98C-B444-85EF-C3C7222B4F20}" type="presParOf" srcId="{13816856-1010-C249-9AA7-D9B84AA9C2B4}" destId="{952B8995-A7A1-E448-A998-F6D2730E9308}" srcOrd="2" destOrd="0" presId="urn:microsoft.com/office/officeart/2005/8/layout/hProcess3"/>
    <dgm:cxn modelId="{A4D705D7-8277-5D44-A25F-62D727F18210}" type="presParOf" srcId="{13816856-1010-C249-9AA7-D9B84AA9C2B4}" destId="{1DE79D0A-A143-5D41-BB9E-2DC3EB65E990}" srcOrd="3" destOrd="0" presId="urn:microsoft.com/office/officeart/2005/8/layout/hProcess3"/>
    <dgm:cxn modelId="{7B55DDCB-F5A9-4C4D-A4F3-216DDAF99BF0}" type="presParOf" srcId="{A35EAC1B-5B8B-0647-BC04-BB1ADE3D5115}" destId="{C775BF5D-0F2A-474A-92CA-BB8851983BA3}" srcOrd="2" destOrd="0" presId="urn:microsoft.com/office/officeart/2005/8/layout/hProcess3"/>
    <dgm:cxn modelId="{AF643FF8-A5DD-AE47-8741-D78C19776186}" type="presParOf" srcId="{A35EAC1B-5B8B-0647-BC04-BB1ADE3D5115}" destId="{9A49FD8C-00BE-E048-B0A0-D27AF1B0F06A}" srcOrd="3" destOrd="0" presId="urn:microsoft.com/office/officeart/2005/8/layout/hProcess3"/>
    <dgm:cxn modelId="{B8409ED3-75A1-F249-A27B-43E8361451C0}"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colorful3" csCatId="colorful" phldr="1"/>
      <dgm:spPr/>
    </dgm:pt>
    <dgm:pt modelId="{C7D8F566-7A1A-E345-9F3E-A6E0CAA950C2}">
      <dgm:prSet phldrT="[Text]"/>
      <dgm:spPr/>
      <dgm:t>
        <a:bodyPr/>
        <a:lstStyle/>
        <a:p>
          <a:r>
            <a:rPr lang="en-US" dirty="0" smtClean="0"/>
            <a:t>86</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val="rev"/>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6175" custLinFactNeighborY="1576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NeighborX="-1320" custLinFactNeighborY="2650"/>
      <dgm:spPr/>
    </dgm:pt>
  </dgm:ptLst>
  <dgm:cxnLst>
    <dgm:cxn modelId="{2CC68E8C-6641-2841-B562-05BFA1E6E72D}" srcId="{AEB54399-92E8-D047-853D-0B10798B1D7F}" destId="{C7D8F566-7A1A-E345-9F3E-A6E0CAA950C2}" srcOrd="0" destOrd="0" parTransId="{CBD8B41C-DE65-9F46-86C8-CC15FC6CBD5A}" sibTransId="{DCFACDC4-9761-5F43-A63A-C5705A653771}"/>
    <dgm:cxn modelId="{1D3108C6-0B69-8344-98B5-3D71B64067D0}" type="presOf" srcId="{AEB54399-92E8-D047-853D-0B10798B1D7F}" destId="{6FC9884E-3B92-7249-A25F-5686C1524A30}" srcOrd="0" destOrd="0" presId="urn:microsoft.com/office/officeart/2005/8/layout/hProcess3"/>
    <dgm:cxn modelId="{E6FED22E-7F7B-FD4C-9221-3B381F088578}" type="presOf" srcId="{C7D8F566-7A1A-E345-9F3E-A6E0CAA950C2}" destId="{4576E404-4CFF-8F4F-A5F7-56B02F91D59B}" srcOrd="0" destOrd="0" presId="urn:microsoft.com/office/officeart/2005/8/layout/hProcess3"/>
    <dgm:cxn modelId="{00886E72-05B3-3F47-99A1-C6CC69987C78}" type="presParOf" srcId="{6FC9884E-3B92-7249-A25F-5686C1524A30}" destId="{E015383F-254F-244F-824A-550BBF2DDCB8}" srcOrd="0" destOrd="0" presId="urn:microsoft.com/office/officeart/2005/8/layout/hProcess3"/>
    <dgm:cxn modelId="{463D32D7-FC0F-7844-89C2-FE234DFDDAFC}" type="presParOf" srcId="{6FC9884E-3B92-7249-A25F-5686C1524A30}" destId="{A35EAC1B-5B8B-0647-BC04-BB1ADE3D5115}" srcOrd="1" destOrd="0" presId="urn:microsoft.com/office/officeart/2005/8/layout/hProcess3"/>
    <dgm:cxn modelId="{5D710E77-84DA-6948-A22B-C7CDD03DD9ED}" type="presParOf" srcId="{A35EAC1B-5B8B-0647-BC04-BB1ADE3D5115}" destId="{C57BCA93-D3D9-3243-96C0-6FD150D1CDC7}" srcOrd="0" destOrd="0" presId="urn:microsoft.com/office/officeart/2005/8/layout/hProcess3"/>
    <dgm:cxn modelId="{D8CF7FFE-242B-014C-88C4-920471C769FC}" type="presParOf" srcId="{A35EAC1B-5B8B-0647-BC04-BB1ADE3D5115}" destId="{13816856-1010-C249-9AA7-D9B84AA9C2B4}" srcOrd="1" destOrd="0" presId="urn:microsoft.com/office/officeart/2005/8/layout/hProcess3"/>
    <dgm:cxn modelId="{41074AA7-A2C6-C745-9DD9-8AA3859D9EE9}" type="presParOf" srcId="{13816856-1010-C249-9AA7-D9B84AA9C2B4}" destId="{A9E60F87-8C6F-504B-8341-C39819A27D5E}" srcOrd="0" destOrd="0" presId="urn:microsoft.com/office/officeart/2005/8/layout/hProcess3"/>
    <dgm:cxn modelId="{DEE0B387-41D6-3448-8995-B2731E7568E6}" type="presParOf" srcId="{13816856-1010-C249-9AA7-D9B84AA9C2B4}" destId="{4576E404-4CFF-8F4F-A5F7-56B02F91D59B}" srcOrd="1" destOrd="0" presId="urn:microsoft.com/office/officeart/2005/8/layout/hProcess3"/>
    <dgm:cxn modelId="{70541366-C0FB-4E47-AC94-6D728A43761D}" type="presParOf" srcId="{13816856-1010-C249-9AA7-D9B84AA9C2B4}" destId="{952B8995-A7A1-E448-A998-F6D2730E9308}" srcOrd="2" destOrd="0" presId="urn:microsoft.com/office/officeart/2005/8/layout/hProcess3"/>
    <dgm:cxn modelId="{596090FD-6892-A54A-905D-10BFF475E411}" type="presParOf" srcId="{13816856-1010-C249-9AA7-D9B84AA9C2B4}" destId="{1DE79D0A-A143-5D41-BB9E-2DC3EB65E990}" srcOrd="3" destOrd="0" presId="urn:microsoft.com/office/officeart/2005/8/layout/hProcess3"/>
    <dgm:cxn modelId="{B22C6860-14C1-B94D-9B0E-0A4DF545EF7F}" type="presParOf" srcId="{A35EAC1B-5B8B-0647-BC04-BB1ADE3D5115}" destId="{C775BF5D-0F2A-474A-92CA-BB8851983BA3}" srcOrd="2" destOrd="0" presId="urn:microsoft.com/office/officeart/2005/8/layout/hProcess3"/>
    <dgm:cxn modelId="{299457F2-6525-1142-9013-BE5C4AFDA15C}" type="presParOf" srcId="{A35EAC1B-5B8B-0647-BC04-BB1ADE3D5115}" destId="{9A49FD8C-00BE-E048-B0A0-D27AF1B0F06A}" srcOrd="3" destOrd="0" presId="urn:microsoft.com/office/officeart/2005/8/layout/hProcess3"/>
    <dgm:cxn modelId="{F070D4D6-DE9B-8547-A38A-F3638C18326F}"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EB54399-92E8-D047-853D-0B10798B1D7F}" type="doc">
      <dgm:prSet loTypeId="urn:microsoft.com/office/officeart/2005/8/layout/hProcess3" loCatId="" qsTypeId="urn:microsoft.com/office/officeart/2005/8/quickstyle/simple4" qsCatId="simple" csTypeId="urn:microsoft.com/office/officeart/2005/8/colors/accent1_2" csCatId="accent1" phldr="1"/>
      <dgm:spPr/>
    </dgm:pt>
    <dgm:pt modelId="{C7D8F566-7A1A-E345-9F3E-A6E0CAA950C2}">
      <dgm:prSet phldrT="[Text]"/>
      <dgm:spPr/>
      <dgm:t>
        <a:bodyPr/>
        <a:lstStyle/>
        <a:p>
          <a:r>
            <a:rPr lang="en-US" smtClean="0"/>
            <a:t>2</a:t>
          </a:r>
          <a:endParaRPr lang="en-US" dirty="0"/>
        </a:p>
      </dgm:t>
    </dgm:pt>
    <dgm:pt modelId="{CBD8B41C-DE65-9F46-86C8-CC15FC6CBD5A}" type="parTrans" cxnId="{2CC68E8C-6641-2841-B562-05BFA1E6E72D}">
      <dgm:prSet/>
      <dgm:spPr/>
      <dgm:t>
        <a:bodyPr/>
        <a:lstStyle/>
        <a:p>
          <a:endParaRPr lang="en-US"/>
        </a:p>
      </dgm:t>
    </dgm:pt>
    <dgm:pt modelId="{DCFACDC4-9761-5F43-A63A-C5705A653771}" type="sibTrans" cxnId="{2CC68E8C-6641-2841-B562-05BFA1E6E72D}">
      <dgm:prSet/>
      <dgm:spPr/>
      <dgm:t>
        <a:bodyPr/>
        <a:lstStyle/>
        <a:p>
          <a:endParaRPr lang="en-US"/>
        </a:p>
      </dgm:t>
    </dgm:pt>
    <dgm:pt modelId="{6FC9884E-3B92-7249-A25F-5686C1524A30}" type="pres">
      <dgm:prSet presAssocID="{AEB54399-92E8-D047-853D-0B10798B1D7F}" presName="Name0" presStyleCnt="0">
        <dgm:presLayoutVars>
          <dgm:dir val="rev"/>
          <dgm:animLvl val="lvl"/>
          <dgm:resizeHandles val="exact"/>
        </dgm:presLayoutVars>
      </dgm:prSet>
      <dgm:spPr/>
    </dgm:pt>
    <dgm:pt modelId="{E015383F-254F-244F-824A-550BBF2DDCB8}" type="pres">
      <dgm:prSet presAssocID="{AEB54399-92E8-D047-853D-0B10798B1D7F}" presName="dummy" presStyleCnt="0"/>
      <dgm:spPr/>
    </dgm:pt>
    <dgm:pt modelId="{A35EAC1B-5B8B-0647-BC04-BB1ADE3D5115}" type="pres">
      <dgm:prSet presAssocID="{AEB54399-92E8-D047-853D-0B10798B1D7F}" presName="linH" presStyleCnt="0"/>
      <dgm:spPr/>
    </dgm:pt>
    <dgm:pt modelId="{C57BCA93-D3D9-3243-96C0-6FD150D1CDC7}" type="pres">
      <dgm:prSet presAssocID="{AEB54399-92E8-D047-853D-0B10798B1D7F}" presName="padding1" presStyleCnt="0"/>
      <dgm:spPr/>
    </dgm:pt>
    <dgm:pt modelId="{13816856-1010-C249-9AA7-D9B84AA9C2B4}" type="pres">
      <dgm:prSet presAssocID="{C7D8F566-7A1A-E345-9F3E-A6E0CAA950C2}" presName="linV" presStyleCnt="0"/>
      <dgm:spPr/>
    </dgm:pt>
    <dgm:pt modelId="{A9E60F87-8C6F-504B-8341-C39819A27D5E}" type="pres">
      <dgm:prSet presAssocID="{C7D8F566-7A1A-E345-9F3E-A6E0CAA950C2}" presName="spVertical1" presStyleCnt="0"/>
      <dgm:spPr/>
    </dgm:pt>
    <dgm:pt modelId="{4576E404-4CFF-8F4F-A5F7-56B02F91D59B}" type="pres">
      <dgm:prSet presAssocID="{C7D8F566-7A1A-E345-9F3E-A6E0CAA950C2}" presName="parTx" presStyleLbl="revTx" presStyleIdx="0" presStyleCnt="1" custLinFactNeighborX="-6175" custLinFactNeighborY="15761">
        <dgm:presLayoutVars>
          <dgm:chMax val="0"/>
          <dgm:chPref val="0"/>
          <dgm:bulletEnabled val="1"/>
        </dgm:presLayoutVars>
      </dgm:prSet>
      <dgm:spPr/>
      <dgm:t>
        <a:bodyPr/>
        <a:lstStyle/>
        <a:p>
          <a:endParaRPr lang="en-US"/>
        </a:p>
      </dgm:t>
    </dgm:pt>
    <dgm:pt modelId="{952B8995-A7A1-E448-A998-F6D2730E9308}" type="pres">
      <dgm:prSet presAssocID="{C7D8F566-7A1A-E345-9F3E-A6E0CAA950C2}" presName="spVertical2" presStyleCnt="0"/>
      <dgm:spPr/>
    </dgm:pt>
    <dgm:pt modelId="{1DE79D0A-A143-5D41-BB9E-2DC3EB65E990}" type="pres">
      <dgm:prSet presAssocID="{C7D8F566-7A1A-E345-9F3E-A6E0CAA950C2}" presName="spVertical3" presStyleCnt="0"/>
      <dgm:spPr/>
    </dgm:pt>
    <dgm:pt modelId="{C775BF5D-0F2A-474A-92CA-BB8851983BA3}" type="pres">
      <dgm:prSet presAssocID="{AEB54399-92E8-D047-853D-0B10798B1D7F}" presName="padding2" presStyleCnt="0"/>
      <dgm:spPr/>
    </dgm:pt>
    <dgm:pt modelId="{9A49FD8C-00BE-E048-B0A0-D27AF1B0F06A}" type="pres">
      <dgm:prSet presAssocID="{AEB54399-92E8-D047-853D-0B10798B1D7F}" presName="negArrow" presStyleCnt="0"/>
      <dgm:spPr/>
    </dgm:pt>
    <dgm:pt modelId="{DCF304DC-1257-8E4F-B759-7700FE9E6800}" type="pres">
      <dgm:prSet presAssocID="{AEB54399-92E8-D047-853D-0B10798B1D7F}" presName="backgroundArrow" presStyleLbl="node1" presStyleIdx="0" presStyleCnt="1" custLinFactX="18044" custLinFactNeighborX="100000" custLinFactNeighborY="25721"/>
      <dgm:spPr>
        <a:solidFill>
          <a:srgbClr val="FF60CE"/>
        </a:solidFill>
      </dgm:spPr>
    </dgm:pt>
  </dgm:ptLst>
  <dgm:cxnLst>
    <dgm:cxn modelId="{C918E611-CFC6-3742-BDCC-B2FEED32A50D}" type="presOf" srcId="{AEB54399-92E8-D047-853D-0B10798B1D7F}" destId="{6FC9884E-3B92-7249-A25F-5686C1524A30}" srcOrd="0" destOrd="0" presId="urn:microsoft.com/office/officeart/2005/8/layout/hProcess3"/>
    <dgm:cxn modelId="{2CC68E8C-6641-2841-B562-05BFA1E6E72D}" srcId="{AEB54399-92E8-D047-853D-0B10798B1D7F}" destId="{C7D8F566-7A1A-E345-9F3E-A6E0CAA950C2}" srcOrd="0" destOrd="0" parTransId="{CBD8B41C-DE65-9F46-86C8-CC15FC6CBD5A}" sibTransId="{DCFACDC4-9761-5F43-A63A-C5705A653771}"/>
    <dgm:cxn modelId="{13F35B0E-BBD6-464D-BF06-56446FF7D126}" type="presOf" srcId="{C7D8F566-7A1A-E345-9F3E-A6E0CAA950C2}" destId="{4576E404-4CFF-8F4F-A5F7-56B02F91D59B}" srcOrd="0" destOrd="0" presId="urn:microsoft.com/office/officeart/2005/8/layout/hProcess3"/>
    <dgm:cxn modelId="{F979B785-C380-C14B-9491-1B85FE5DC6B1}" type="presParOf" srcId="{6FC9884E-3B92-7249-A25F-5686C1524A30}" destId="{E015383F-254F-244F-824A-550BBF2DDCB8}" srcOrd="0" destOrd="0" presId="urn:microsoft.com/office/officeart/2005/8/layout/hProcess3"/>
    <dgm:cxn modelId="{3233F758-FAA6-6648-A4EE-95B8CFF026BE}" type="presParOf" srcId="{6FC9884E-3B92-7249-A25F-5686C1524A30}" destId="{A35EAC1B-5B8B-0647-BC04-BB1ADE3D5115}" srcOrd="1" destOrd="0" presId="urn:microsoft.com/office/officeart/2005/8/layout/hProcess3"/>
    <dgm:cxn modelId="{FBCB5696-101A-9F44-8C7D-9249B406E57D}" type="presParOf" srcId="{A35EAC1B-5B8B-0647-BC04-BB1ADE3D5115}" destId="{C57BCA93-D3D9-3243-96C0-6FD150D1CDC7}" srcOrd="0" destOrd="0" presId="urn:microsoft.com/office/officeart/2005/8/layout/hProcess3"/>
    <dgm:cxn modelId="{91DA4A71-0C3A-6244-AD15-B2D40A932538}" type="presParOf" srcId="{A35EAC1B-5B8B-0647-BC04-BB1ADE3D5115}" destId="{13816856-1010-C249-9AA7-D9B84AA9C2B4}" srcOrd="1" destOrd="0" presId="urn:microsoft.com/office/officeart/2005/8/layout/hProcess3"/>
    <dgm:cxn modelId="{34F3C80F-6084-F148-A361-AB80B6560471}" type="presParOf" srcId="{13816856-1010-C249-9AA7-D9B84AA9C2B4}" destId="{A9E60F87-8C6F-504B-8341-C39819A27D5E}" srcOrd="0" destOrd="0" presId="urn:microsoft.com/office/officeart/2005/8/layout/hProcess3"/>
    <dgm:cxn modelId="{9B8C6E60-219D-484C-A676-C446DA554265}" type="presParOf" srcId="{13816856-1010-C249-9AA7-D9B84AA9C2B4}" destId="{4576E404-4CFF-8F4F-A5F7-56B02F91D59B}" srcOrd="1" destOrd="0" presId="urn:microsoft.com/office/officeart/2005/8/layout/hProcess3"/>
    <dgm:cxn modelId="{DC4AA61C-9DA5-8D4B-BAC1-8DB6B87E9953}" type="presParOf" srcId="{13816856-1010-C249-9AA7-D9B84AA9C2B4}" destId="{952B8995-A7A1-E448-A998-F6D2730E9308}" srcOrd="2" destOrd="0" presId="urn:microsoft.com/office/officeart/2005/8/layout/hProcess3"/>
    <dgm:cxn modelId="{1E26B19B-B794-8242-A154-AE9D0200A780}" type="presParOf" srcId="{13816856-1010-C249-9AA7-D9B84AA9C2B4}" destId="{1DE79D0A-A143-5D41-BB9E-2DC3EB65E990}" srcOrd="3" destOrd="0" presId="urn:microsoft.com/office/officeart/2005/8/layout/hProcess3"/>
    <dgm:cxn modelId="{2FFED044-B15D-9547-87E1-7F0BCAB5A740}" type="presParOf" srcId="{A35EAC1B-5B8B-0647-BC04-BB1ADE3D5115}" destId="{C775BF5D-0F2A-474A-92CA-BB8851983BA3}" srcOrd="2" destOrd="0" presId="urn:microsoft.com/office/officeart/2005/8/layout/hProcess3"/>
    <dgm:cxn modelId="{8450B51B-FDD3-AF47-A225-74355280F76E}" type="presParOf" srcId="{A35EAC1B-5B8B-0647-BC04-BB1ADE3D5115}" destId="{9A49FD8C-00BE-E048-B0A0-D27AF1B0F06A}" srcOrd="3" destOrd="0" presId="urn:microsoft.com/office/officeart/2005/8/layout/hProcess3"/>
    <dgm:cxn modelId="{6287BDF5-CEE6-664C-BB86-74A1D0787DBB}" type="presParOf" srcId="{A35EAC1B-5B8B-0647-BC04-BB1ADE3D5115}" destId="{DCF304DC-1257-8E4F-B759-7700FE9E6800}" srcOrd="4" destOrd="0" presId="urn:microsoft.com/office/officeart/2005/8/layout/h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304DC-1257-8E4F-B759-7700FE9E6800}">
      <dsp:nvSpPr>
        <dsp:cNvPr id="0" name=""/>
        <dsp:cNvSpPr/>
      </dsp:nvSpPr>
      <dsp:spPr>
        <a:xfrm>
          <a:off x="0" y="713418"/>
          <a:ext cx="2533840" cy="1872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76E404-4CFF-8F4F-A5F7-56B02F91D59B}">
      <dsp:nvSpPr>
        <dsp:cNvPr id="0" name=""/>
        <dsp:cNvSpPr/>
      </dsp:nvSpPr>
      <dsp:spPr>
        <a:xfrm>
          <a:off x="152405" y="1143000"/>
          <a:ext cx="2076066" cy="93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lvl="0" algn="ctr" defTabSz="1155700">
            <a:lnSpc>
              <a:spcPct val="90000"/>
            </a:lnSpc>
            <a:spcBef>
              <a:spcPct val="0"/>
            </a:spcBef>
            <a:spcAft>
              <a:spcPct val="35000"/>
            </a:spcAft>
          </a:pPr>
          <a:r>
            <a:rPr lang="en-US" sz="2600" kern="1200" dirty="0" smtClean="0"/>
            <a:t>Has a Crush On</a:t>
          </a:r>
          <a:endParaRPr lang="en-US" sz="2600" kern="1200" dirty="0"/>
        </a:p>
      </dsp:txBody>
      <dsp:txXfrm>
        <a:off x="152405" y="1143000"/>
        <a:ext cx="2076066" cy="936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304DC-1257-8E4F-B759-7700FE9E6800}">
      <dsp:nvSpPr>
        <dsp:cNvPr id="0" name=""/>
        <dsp:cNvSpPr/>
      </dsp:nvSpPr>
      <dsp:spPr>
        <a:xfrm>
          <a:off x="0" y="53418"/>
          <a:ext cx="2971800" cy="1008000"/>
        </a:xfrm>
        <a:prstGeom prst="rightArrow">
          <a:avLst/>
        </a:prstGeom>
        <a:solidFill>
          <a:srgbClr val="FF60C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76E404-4CFF-8F4F-A5F7-56B02F91D59B}">
      <dsp:nvSpPr>
        <dsp:cNvPr id="0" name=""/>
        <dsp:cNvSpPr/>
      </dsp:nvSpPr>
      <dsp:spPr>
        <a:xfrm>
          <a:off x="87292" y="318427"/>
          <a:ext cx="2466826" cy="5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lvl="0" algn="ctr" defTabSz="622300">
            <a:lnSpc>
              <a:spcPct val="90000"/>
            </a:lnSpc>
            <a:spcBef>
              <a:spcPct val="0"/>
            </a:spcBef>
            <a:spcAft>
              <a:spcPct val="35000"/>
            </a:spcAft>
          </a:pPr>
          <a:r>
            <a:rPr lang="en-US" sz="1400" kern="1200" dirty="0" smtClean="0"/>
            <a:t>95</a:t>
          </a:r>
          <a:endParaRPr lang="en-US" sz="1400" kern="1200" dirty="0"/>
        </a:p>
      </dsp:txBody>
      <dsp:txXfrm>
        <a:off x="87292" y="318427"/>
        <a:ext cx="2466826" cy="504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304DC-1257-8E4F-B759-7700FE9E6800}">
      <dsp:nvSpPr>
        <dsp:cNvPr id="0" name=""/>
        <dsp:cNvSpPr/>
      </dsp:nvSpPr>
      <dsp:spPr>
        <a:xfrm>
          <a:off x="0" y="6619"/>
          <a:ext cx="2590800" cy="1512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76E404-4CFF-8F4F-A5F7-56B02F91D59B}">
      <dsp:nvSpPr>
        <dsp:cNvPr id="0" name=""/>
        <dsp:cNvSpPr/>
      </dsp:nvSpPr>
      <dsp:spPr>
        <a:xfrm>
          <a:off x="152392" y="380999"/>
          <a:ext cx="2122735" cy="7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213360" numCol="1" spcCol="1270" anchor="ctr" anchorCtr="0">
          <a:noAutofit/>
        </a:bodyPr>
        <a:lstStyle/>
        <a:p>
          <a:pPr lvl="0" algn="ctr" defTabSz="933450">
            <a:lnSpc>
              <a:spcPct val="90000"/>
            </a:lnSpc>
            <a:spcBef>
              <a:spcPct val="0"/>
            </a:spcBef>
            <a:spcAft>
              <a:spcPct val="35000"/>
            </a:spcAft>
          </a:pPr>
          <a:r>
            <a:rPr lang="en-US" sz="2100" kern="1200" dirty="0" smtClean="0"/>
            <a:t>Hates</a:t>
          </a:r>
          <a:endParaRPr lang="en-US" sz="2100" kern="1200" dirty="0"/>
        </a:p>
      </dsp:txBody>
      <dsp:txXfrm>
        <a:off x="152392" y="380999"/>
        <a:ext cx="2122735" cy="75600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304DC-1257-8E4F-B759-7700FE9E6800}">
      <dsp:nvSpPr>
        <dsp:cNvPr id="0" name=""/>
        <dsp:cNvSpPr/>
      </dsp:nvSpPr>
      <dsp:spPr>
        <a:xfrm>
          <a:off x="0" y="713418"/>
          <a:ext cx="2533840" cy="1872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76E404-4CFF-8F4F-A5F7-56B02F91D59B}">
      <dsp:nvSpPr>
        <dsp:cNvPr id="0" name=""/>
        <dsp:cNvSpPr/>
      </dsp:nvSpPr>
      <dsp:spPr>
        <a:xfrm>
          <a:off x="152405" y="1143000"/>
          <a:ext cx="2076066" cy="93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lvl="0" algn="ctr" defTabSz="1155700">
            <a:lnSpc>
              <a:spcPct val="90000"/>
            </a:lnSpc>
            <a:spcBef>
              <a:spcPct val="0"/>
            </a:spcBef>
            <a:spcAft>
              <a:spcPct val="35000"/>
            </a:spcAft>
          </a:pPr>
          <a:r>
            <a:rPr lang="en-US" sz="2600" kern="1200" dirty="0" smtClean="0"/>
            <a:t>Has a Crush On</a:t>
          </a:r>
          <a:endParaRPr lang="en-US" sz="2600" kern="1200" dirty="0"/>
        </a:p>
      </dsp:txBody>
      <dsp:txXfrm>
        <a:off x="152405" y="1143000"/>
        <a:ext cx="2076066" cy="936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304DC-1257-8E4F-B759-7700FE9E6800}">
      <dsp:nvSpPr>
        <dsp:cNvPr id="0" name=""/>
        <dsp:cNvSpPr/>
      </dsp:nvSpPr>
      <dsp:spPr>
        <a:xfrm>
          <a:off x="0" y="713418"/>
          <a:ext cx="2533840" cy="1872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76E404-4CFF-8F4F-A5F7-56B02F91D59B}">
      <dsp:nvSpPr>
        <dsp:cNvPr id="0" name=""/>
        <dsp:cNvSpPr/>
      </dsp:nvSpPr>
      <dsp:spPr>
        <a:xfrm>
          <a:off x="152405" y="1143000"/>
          <a:ext cx="2076066" cy="93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lvl="0" algn="ctr" defTabSz="1155700">
            <a:lnSpc>
              <a:spcPct val="90000"/>
            </a:lnSpc>
            <a:spcBef>
              <a:spcPct val="0"/>
            </a:spcBef>
            <a:spcAft>
              <a:spcPct val="35000"/>
            </a:spcAft>
          </a:pPr>
          <a:r>
            <a:rPr lang="en-US" sz="2600" kern="1200" dirty="0" smtClean="0"/>
            <a:t>Has a Crush On</a:t>
          </a:r>
          <a:endParaRPr lang="en-US" sz="2600" kern="1200" dirty="0"/>
        </a:p>
      </dsp:txBody>
      <dsp:txXfrm>
        <a:off x="152405" y="1143000"/>
        <a:ext cx="2076066" cy="936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0F92F-EA46-F843-BF75-2EEA75A83478}">
      <dsp:nvSpPr>
        <dsp:cNvPr id="0" name=""/>
        <dsp:cNvSpPr/>
      </dsp:nvSpPr>
      <dsp:spPr>
        <a:xfrm>
          <a:off x="0" y="0"/>
          <a:ext cx="1905000" cy="1152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B1AC39-5561-704A-A692-3CB4F5A5E9EE}">
      <dsp:nvSpPr>
        <dsp:cNvPr id="0" name=""/>
        <dsp:cNvSpPr/>
      </dsp:nvSpPr>
      <dsp:spPr>
        <a:xfrm>
          <a:off x="153665" y="321600"/>
          <a:ext cx="1560834" cy="57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1600" kern="1200" dirty="0" smtClean="0"/>
            <a:t> </a:t>
          </a:r>
          <a:endParaRPr lang="en-US" sz="1600" kern="1200" dirty="0"/>
        </a:p>
      </dsp:txBody>
      <dsp:txXfrm>
        <a:off x="153665" y="321600"/>
        <a:ext cx="1560834" cy="5760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0F92F-EA46-F843-BF75-2EEA75A83478}">
      <dsp:nvSpPr>
        <dsp:cNvPr id="0" name=""/>
        <dsp:cNvSpPr/>
      </dsp:nvSpPr>
      <dsp:spPr>
        <a:xfrm>
          <a:off x="0" y="67199"/>
          <a:ext cx="1905000" cy="1152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B1AC39-5561-704A-A692-3CB4F5A5E9EE}">
      <dsp:nvSpPr>
        <dsp:cNvPr id="0" name=""/>
        <dsp:cNvSpPr/>
      </dsp:nvSpPr>
      <dsp:spPr>
        <a:xfrm>
          <a:off x="153665" y="321600"/>
          <a:ext cx="1560834" cy="57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1600" kern="1200" dirty="0" smtClean="0"/>
            <a:t> </a:t>
          </a:r>
          <a:endParaRPr lang="en-US" sz="1600" kern="1200" dirty="0"/>
        </a:p>
      </dsp:txBody>
      <dsp:txXfrm>
        <a:off x="153665" y="321600"/>
        <a:ext cx="1560834" cy="5760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0F92F-EA46-F843-BF75-2EEA75A83478}">
      <dsp:nvSpPr>
        <dsp:cNvPr id="0" name=""/>
        <dsp:cNvSpPr/>
      </dsp:nvSpPr>
      <dsp:spPr>
        <a:xfrm>
          <a:off x="0" y="67199"/>
          <a:ext cx="1905000" cy="1152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B1AC39-5561-704A-A692-3CB4F5A5E9EE}">
      <dsp:nvSpPr>
        <dsp:cNvPr id="0" name=""/>
        <dsp:cNvSpPr/>
      </dsp:nvSpPr>
      <dsp:spPr>
        <a:xfrm>
          <a:off x="153665" y="321600"/>
          <a:ext cx="1560834" cy="57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1600" kern="1200" dirty="0" smtClean="0"/>
            <a:t> </a:t>
          </a:r>
          <a:endParaRPr lang="en-US" sz="1600" kern="1200" dirty="0"/>
        </a:p>
      </dsp:txBody>
      <dsp:txXfrm>
        <a:off x="153665" y="321600"/>
        <a:ext cx="1560834" cy="5760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304DC-1257-8E4F-B759-7700FE9E6800}">
      <dsp:nvSpPr>
        <dsp:cNvPr id="0" name=""/>
        <dsp:cNvSpPr/>
      </dsp:nvSpPr>
      <dsp:spPr>
        <a:xfrm>
          <a:off x="0" y="713418"/>
          <a:ext cx="2533840" cy="1872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76E404-4CFF-8F4F-A5F7-56B02F91D59B}">
      <dsp:nvSpPr>
        <dsp:cNvPr id="0" name=""/>
        <dsp:cNvSpPr/>
      </dsp:nvSpPr>
      <dsp:spPr>
        <a:xfrm>
          <a:off x="152405" y="1143000"/>
          <a:ext cx="2076066" cy="93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lvl="0" algn="ctr" defTabSz="1155700">
            <a:lnSpc>
              <a:spcPct val="90000"/>
            </a:lnSpc>
            <a:spcBef>
              <a:spcPct val="0"/>
            </a:spcBef>
            <a:spcAft>
              <a:spcPct val="35000"/>
            </a:spcAft>
          </a:pPr>
          <a:r>
            <a:rPr lang="en-US" sz="2600" kern="1200" dirty="0" smtClean="0"/>
            <a:t>Has a Crush On</a:t>
          </a:r>
          <a:endParaRPr lang="en-US" sz="2600" kern="1200" dirty="0"/>
        </a:p>
      </dsp:txBody>
      <dsp:txXfrm>
        <a:off x="152405" y="1143000"/>
        <a:ext cx="2076066" cy="9360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0F92F-EA46-F843-BF75-2EEA75A83478}">
      <dsp:nvSpPr>
        <dsp:cNvPr id="0" name=""/>
        <dsp:cNvSpPr/>
      </dsp:nvSpPr>
      <dsp:spPr>
        <a:xfrm>
          <a:off x="0" y="67199"/>
          <a:ext cx="1905000" cy="1152000"/>
        </a:xfrm>
        <a:prstGeom prst="rightArrow">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B1AC39-5561-704A-A692-3CB4F5A5E9EE}">
      <dsp:nvSpPr>
        <dsp:cNvPr id="0" name=""/>
        <dsp:cNvSpPr/>
      </dsp:nvSpPr>
      <dsp:spPr>
        <a:xfrm>
          <a:off x="153665" y="321600"/>
          <a:ext cx="1560834" cy="57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1600" kern="1200" dirty="0" smtClean="0"/>
            <a:t> </a:t>
          </a:r>
          <a:endParaRPr lang="en-US" sz="1600" kern="1200" dirty="0"/>
        </a:p>
      </dsp:txBody>
      <dsp:txXfrm>
        <a:off x="153665" y="321600"/>
        <a:ext cx="1560834" cy="5760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0F92F-EA46-F843-BF75-2EEA75A83478}">
      <dsp:nvSpPr>
        <dsp:cNvPr id="0" name=""/>
        <dsp:cNvSpPr/>
      </dsp:nvSpPr>
      <dsp:spPr>
        <a:xfrm>
          <a:off x="0" y="67199"/>
          <a:ext cx="1905000" cy="1152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B1AC39-5561-704A-A692-3CB4F5A5E9EE}">
      <dsp:nvSpPr>
        <dsp:cNvPr id="0" name=""/>
        <dsp:cNvSpPr/>
      </dsp:nvSpPr>
      <dsp:spPr>
        <a:xfrm>
          <a:off x="153665" y="321600"/>
          <a:ext cx="1560834" cy="57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1600" kern="1200" dirty="0" smtClean="0"/>
            <a:t> </a:t>
          </a:r>
          <a:endParaRPr lang="en-US" sz="1600" kern="1200" dirty="0"/>
        </a:p>
      </dsp:txBody>
      <dsp:txXfrm>
        <a:off x="153665" y="321600"/>
        <a:ext cx="1560834" cy="576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CB5258-B5AD-9542-9071-7B876A8C8DF7}">
      <dsp:nvSpPr>
        <dsp:cNvPr id="0" name=""/>
        <dsp:cNvSpPr/>
      </dsp:nvSpPr>
      <dsp:spPr>
        <a:xfrm>
          <a:off x="0" y="317389"/>
          <a:ext cx="1767672" cy="81549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kern="1200" dirty="0" smtClean="0">
              <a:solidFill>
                <a:schemeClr val="tx1"/>
              </a:solidFill>
            </a:rPr>
            <a:t>Popular</a:t>
          </a:r>
          <a:endParaRPr lang="en-US" sz="3400" kern="1200" dirty="0">
            <a:solidFill>
              <a:schemeClr val="tx1"/>
            </a:solidFill>
          </a:endParaRPr>
        </a:p>
      </dsp:txBody>
      <dsp:txXfrm>
        <a:off x="39809" y="357198"/>
        <a:ext cx="1688054" cy="73587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0F92F-EA46-F843-BF75-2EEA75A83478}">
      <dsp:nvSpPr>
        <dsp:cNvPr id="0" name=""/>
        <dsp:cNvSpPr/>
      </dsp:nvSpPr>
      <dsp:spPr>
        <a:xfrm>
          <a:off x="0" y="67199"/>
          <a:ext cx="1905000" cy="1152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B1AC39-5561-704A-A692-3CB4F5A5E9EE}">
      <dsp:nvSpPr>
        <dsp:cNvPr id="0" name=""/>
        <dsp:cNvSpPr/>
      </dsp:nvSpPr>
      <dsp:spPr>
        <a:xfrm>
          <a:off x="153665" y="321600"/>
          <a:ext cx="1560834" cy="57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1600" kern="1200" dirty="0" smtClean="0"/>
            <a:t> </a:t>
          </a:r>
          <a:endParaRPr lang="en-US" sz="1600" kern="1200" dirty="0"/>
        </a:p>
      </dsp:txBody>
      <dsp:txXfrm>
        <a:off x="153665" y="321600"/>
        <a:ext cx="1560834" cy="57600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0F92F-EA46-F843-BF75-2EEA75A83478}">
      <dsp:nvSpPr>
        <dsp:cNvPr id="0" name=""/>
        <dsp:cNvSpPr/>
      </dsp:nvSpPr>
      <dsp:spPr>
        <a:xfrm>
          <a:off x="0" y="67199"/>
          <a:ext cx="1905000" cy="1152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B1AC39-5561-704A-A692-3CB4F5A5E9EE}">
      <dsp:nvSpPr>
        <dsp:cNvPr id="0" name=""/>
        <dsp:cNvSpPr/>
      </dsp:nvSpPr>
      <dsp:spPr>
        <a:xfrm>
          <a:off x="153665" y="321600"/>
          <a:ext cx="1560834" cy="57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1600" kern="1200" dirty="0" smtClean="0"/>
            <a:t> </a:t>
          </a:r>
          <a:endParaRPr lang="en-US" sz="1600" kern="1200" dirty="0"/>
        </a:p>
      </dsp:txBody>
      <dsp:txXfrm>
        <a:off x="153665" y="321600"/>
        <a:ext cx="1560834" cy="5760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304DC-1257-8E4F-B759-7700FE9E6800}">
      <dsp:nvSpPr>
        <dsp:cNvPr id="0" name=""/>
        <dsp:cNvSpPr/>
      </dsp:nvSpPr>
      <dsp:spPr>
        <a:xfrm>
          <a:off x="0" y="713418"/>
          <a:ext cx="2533840" cy="1872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76E404-4CFF-8F4F-A5F7-56B02F91D59B}">
      <dsp:nvSpPr>
        <dsp:cNvPr id="0" name=""/>
        <dsp:cNvSpPr/>
      </dsp:nvSpPr>
      <dsp:spPr>
        <a:xfrm>
          <a:off x="152405" y="1143000"/>
          <a:ext cx="2076066" cy="93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lvl="0" algn="ctr" defTabSz="1155700">
            <a:lnSpc>
              <a:spcPct val="90000"/>
            </a:lnSpc>
            <a:spcBef>
              <a:spcPct val="0"/>
            </a:spcBef>
            <a:spcAft>
              <a:spcPct val="35000"/>
            </a:spcAft>
          </a:pPr>
          <a:r>
            <a:rPr lang="en-US" sz="2600" kern="1200" dirty="0" smtClean="0"/>
            <a:t>Has a Crush On</a:t>
          </a:r>
          <a:endParaRPr lang="en-US" sz="2600" kern="1200" dirty="0"/>
        </a:p>
      </dsp:txBody>
      <dsp:txXfrm>
        <a:off x="152405" y="1143000"/>
        <a:ext cx="2076066" cy="93600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304DC-1257-8E4F-B759-7700FE9E6800}">
      <dsp:nvSpPr>
        <dsp:cNvPr id="0" name=""/>
        <dsp:cNvSpPr/>
      </dsp:nvSpPr>
      <dsp:spPr>
        <a:xfrm>
          <a:off x="0" y="713418"/>
          <a:ext cx="2533840" cy="1872000"/>
        </a:xfrm>
        <a:prstGeom prst="rightArrow">
          <a:avLst/>
        </a:prstGeom>
        <a:solidFill>
          <a:srgbClr val="FF60C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76E404-4CFF-8F4F-A5F7-56B02F91D59B}">
      <dsp:nvSpPr>
        <dsp:cNvPr id="0" name=""/>
        <dsp:cNvSpPr/>
      </dsp:nvSpPr>
      <dsp:spPr>
        <a:xfrm>
          <a:off x="152405" y="1143000"/>
          <a:ext cx="2076066" cy="93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lvl="0" algn="ctr" defTabSz="1155700">
            <a:lnSpc>
              <a:spcPct val="90000"/>
            </a:lnSpc>
            <a:spcBef>
              <a:spcPct val="0"/>
            </a:spcBef>
            <a:spcAft>
              <a:spcPct val="35000"/>
            </a:spcAft>
          </a:pPr>
          <a:r>
            <a:rPr lang="en-US" sz="2600" kern="1200" dirty="0" smtClean="0"/>
            <a:t>Has a Crush On</a:t>
          </a:r>
          <a:endParaRPr lang="en-US" sz="2600" kern="1200" dirty="0"/>
        </a:p>
      </dsp:txBody>
      <dsp:txXfrm>
        <a:off x="152405" y="1143000"/>
        <a:ext cx="2076066" cy="93600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304DC-1257-8E4F-B759-7700FE9E6800}">
      <dsp:nvSpPr>
        <dsp:cNvPr id="0" name=""/>
        <dsp:cNvSpPr/>
      </dsp:nvSpPr>
      <dsp:spPr>
        <a:xfrm>
          <a:off x="0" y="713418"/>
          <a:ext cx="2533840" cy="1872000"/>
        </a:xfrm>
        <a:prstGeom prst="rightArrow">
          <a:avLst/>
        </a:prstGeom>
        <a:solidFill>
          <a:srgbClr val="FF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76E404-4CFF-8F4F-A5F7-56B02F91D59B}">
      <dsp:nvSpPr>
        <dsp:cNvPr id="0" name=""/>
        <dsp:cNvSpPr/>
      </dsp:nvSpPr>
      <dsp:spPr>
        <a:xfrm>
          <a:off x="152405" y="1143000"/>
          <a:ext cx="2076066" cy="93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64160" rIns="0" bIns="264160" numCol="1" spcCol="1270" anchor="ctr" anchorCtr="0">
          <a:noAutofit/>
        </a:bodyPr>
        <a:lstStyle/>
        <a:p>
          <a:pPr lvl="0" algn="ctr" defTabSz="1155700">
            <a:lnSpc>
              <a:spcPct val="90000"/>
            </a:lnSpc>
            <a:spcBef>
              <a:spcPct val="0"/>
            </a:spcBef>
            <a:spcAft>
              <a:spcPct val="35000"/>
            </a:spcAft>
          </a:pPr>
          <a:r>
            <a:rPr lang="en-US" sz="2600" kern="1200" dirty="0" smtClean="0"/>
            <a:t>Has a Crush On</a:t>
          </a:r>
          <a:endParaRPr lang="en-US" sz="2600" kern="1200" dirty="0"/>
        </a:p>
      </dsp:txBody>
      <dsp:txXfrm>
        <a:off x="152405" y="1143000"/>
        <a:ext cx="2076066" cy="93600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0F92F-EA46-F843-BF75-2EEA75A83478}">
      <dsp:nvSpPr>
        <dsp:cNvPr id="0" name=""/>
        <dsp:cNvSpPr/>
      </dsp:nvSpPr>
      <dsp:spPr>
        <a:xfrm>
          <a:off x="0" y="67199"/>
          <a:ext cx="1905000" cy="1152000"/>
        </a:xfrm>
        <a:prstGeom prst="right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1B1AC39-5561-704A-A692-3CB4F5A5E9EE}">
      <dsp:nvSpPr>
        <dsp:cNvPr id="0" name=""/>
        <dsp:cNvSpPr/>
      </dsp:nvSpPr>
      <dsp:spPr>
        <a:xfrm>
          <a:off x="153665" y="321600"/>
          <a:ext cx="1560834" cy="57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en-US" sz="1600" kern="1200" dirty="0" smtClean="0"/>
            <a:t> </a:t>
          </a:r>
          <a:endParaRPr lang="en-US" sz="1600" kern="1200" dirty="0"/>
        </a:p>
      </dsp:txBody>
      <dsp:txXfrm>
        <a:off x="153665" y="321600"/>
        <a:ext cx="1560834" cy="576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304DC-1257-8E4F-B759-7700FE9E6800}">
      <dsp:nvSpPr>
        <dsp:cNvPr id="0" name=""/>
        <dsp:cNvSpPr/>
      </dsp:nvSpPr>
      <dsp:spPr>
        <a:xfrm>
          <a:off x="0" y="53418"/>
          <a:ext cx="2971800" cy="1008000"/>
        </a:xfrm>
        <a:prstGeom prst="rightArrow">
          <a:avLst/>
        </a:prstGeom>
        <a:solidFill>
          <a:srgbClr val="FF60C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76E404-4CFF-8F4F-A5F7-56B02F91D59B}">
      <dsp:nvSpPr>
        <dsp:cNvPr id="0" name=""/>
        <dsp:cNvSpPr/>
      </dsp:nvSpPr>
      <dsp:spPr>
        <a:xfrm>
          <a:off x="87292" y="318427"/>
          <a:ext cx="2466826" cy="5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lvl="0" algn="ctr" defTabSz="622300">
            <a:lnSpc>
              <a:spcPct val="90000"/>
            </a:lnSpc>
            <a:spcBef>
              <a:spcPct val="0"/>
            </a:spcBef>
            <a:spcAft>
              <a:spcPct val="35000"/>
            </a:spcAft>
          </a:pPr>
          <a:r>
            <a:rPr lang="en-US" sz="1400" kern="1200" dirty="0" smtClean="0"/>
            <a:t>95</a:t>
          </a:r>
          <a:endParaRPr lang="en-US" sz="1400" kern="1200" dirty="0"/>
        </a:p>
      </dsp:txBody>
      <dsp:txXfrm>
        <a:off x="87292" y="318427"/>
        <a:ext cx="2466826" cy="504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304DC-1257-8E4F-B759-7700FE9E6800}">
      <dsp:nvSpPr>
        <dsp:cNvPr id="0" name=""/>
        <dsp:cNvSpPr/>
      </dsp:nvSpPr>
      <dsp:spPr>
        <a:xfrm>
          <a:off x="0" y="53418"/>
          <a:ext cx="2971800" cy="1008000"/>
        </a:xfrm>
        <a:prstGeom prst="rightArrow">
          <a:avLst/>
        </a:prstGeom>
        <a:solidFill>
          <a:srgbClr val="FF60C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76E404-4CFF-8F4F-A5F7-56B02F91D59B}">
      <dsp:nvSpPr>
        <dsp:cNvPr id="0" name=""/>
        <dsp:cNvSpPr/>
      </dsp:nvSpPr>
      <dsp:spPr>
        <a:xfrm>
          <a:off x="87292" y="318427"/>
          <a:ext cx="2466826" cy="5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lvl="0" algn="ctr" defTabSz="622300">
            <a:lnSpc>
              <a:spcPct val="90000"/>
            </a:lnSpc>
            <a:spcBef>
              <a:spcPct val="0"/>
            </a:spcBef>
            <a:spcAft>
              <a:spcPct val="35000"/>
            </a:spcAft>
          </a:pPr>
          <a:r>
            <a:rPr lang="en-US" sz="1400" kern="1200" dirty="0" smtClean="0"/>
            <a:t>95</a:t>
          </a:r>
          <a:endParaRPr lang="en-US" sz="1400" kern="1200" dirty="0"/>
        </a:p>
      </dsp:txBody>
      <dsp:txXfrm>
        <a:off x="87292" y="318427"/>
        <a:ext cx="2466826" cy="504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304DC-1257-8E4F-B759-7700FE9E6800}">
      <dsp:nvSpPr>
        <dsp:cNvPr id="0" name=""/>
        <dsp:cNvSpPr/>
      </dsp:nvSpPr>
      <dsp:spPr>
        <a:xfrm>
          <a:off x="0" y="53418"/>
          <a:ext cx="2971800" cy="1008000"/>
        </a:xfrm>
        <a:prstGeom prst="leftArrow">
          <a:avLst/>
        </a:prstGeom>
        <a:solidFill>
          <a:srgbClr val="FF60C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76E404-4CFF-8F4F-A5F7-56B02F91D59B}">
      <dsp:nvSpPr>
        <dsp:cNvPr id="0" name=""/>
        <dsp:cNvSpPr/>
      </dsp:nvSpPr>
      <dsp:spPr>
        <a:xfrm>
          <a:off x="113028" y="318427"/>
          <a:ext cx="2466826" cy="5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lvl="0" algn="ctr" defTabSz="622300">
            <a:lnSpc>
              <a:spcPct val="90000"/>
            </a:lnSpc>
            <a:spcBef>
              <a:spcPct val="0"/>
            </a:spcBef>
            <a:spcAft>
              <a:spcPct val="35000"/>
            </a:spcAft>
          </a:pPr>
          <a:r>
            <a:rPr lang="en-US" sz="1400" kern="1200" dirty="0" smtClean="0"/>
            <a:t>99</a:t>
          </a:r>
          <a:endParaRPr lang="en-US" sz="1400" kern="1200" dirty="0"/>
        </a:p>
      </dsp:txBody>
      <dsp:txXfrm>
        <a:off x="113028" y="318427"/>
        <a:ext cx="2466826" cy="504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304DC-1257-8E4F-B759-7700FE9E6800}">
      <dsp:nvSpPr>
        <dsp:cNvPr id="0" name=""/>
        <dsp:cNvSpPr/>
      </dsp:nvSpPr>
      <dsp:spPr>
        <a:xfrm>
          <a:off x="0" y="53418"/>
          <a:ext cx="2971800" cy="1008000"/>
        </a:xfrm>
        <a:prstGeom prst="rightArrow">
          <a:avLst/>
        </a:prstGeom>
        <a:solidFill>
          <a:srgbClr val="FF60C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76E404-4CFF-8F4F-A5F7-56B02F91D59B}">
      <dsp:nvSpPr>
        <dsp:cNvPr id="0" name=""/>
        <dsp:cNvSpPr/>
      </dsp:nvSpPr>
      <dsp:spPr>
        <a:xfrm>
          <a:off x="87292" y="318427"/>
          <a:ext cx="2466826" cy="5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lvl="0" algn="ctr" defTabSz="622300">
            <a:lnSpc>
              <a:spcPct val="90000"/>
            </a:lnSpc>
            <a:spcBef>
              <a:spcPct val="0"/>
            </a:spcBef>
            <a:spcAft>
              <a:spcPct val="35000"/>
            </a:spcAft>
          </a:pPr>
          <a:r>
            <a:rPr lang="en-US" sz="1400" kern="1200" dirty="0" smtClean="0"/>
            <a:t>95</a:t>
          </a:r>
          <a:endParaRPr lang="en-US" sz="1400" kern="1200" dirty="0"/>
        </a:p>
      </dsp:txBody>
      <dsp:txXfrm>
        <a:off x="87292" y="318427"/>
        <a:ext cx="2466826" cy="504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304DC-1257-8E4F-B759-7700FE9E6800}">
      <dsp:nvSpPr>
        <dsp:cNvPr id="0" name=""/>
        <dsp:cNvSpPr/>
      </dsp:nvSpPr>
      <dsp:spPr>
        <a:xfrm>
          <a:off x="0" y="53418"/>
          <a:ext cx="2971800" cy="1008000"/>
        </a:xfrm>
        <a:prstGeom prst="leftArrow">
          <a:avLst/>
        </a:prstGeom>
        <a:solidFill>
          <a:srgbClr val="FF60C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76E404-4CFF-8F4F-A5F7-56B02F91D59B}">
      <dsp:nvSpPr>
        <dsp:cNvPr id="0" name=""/>
        <dsp:cNvSpPr/>
      </dsp:nvSpPr>
      <dsp:spPr>
        <a:xfrm>
          <a:off x="113028" y="318427"/>
          <a:ext cx="2466826" cy="5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lvl="0" algn="ctr" defTabSz="622300">
            <a:lnSpc>
              <a:spcPct val="90000"/>
            </a:lnSpc>
            <a:spcBef>
              <a:spcPct val="0"/>
            </a:spcBef>
            <a:spcAft>
              <a:spcPct val="35000"/>
            </a:spcAft>
          </a:pPr>
          <a:r>
            <a:rPr lang="en-US" sz="1400" kern="1200" dirty="0" smtClean="0"/>
            <a:t>2</a:t>
          </a:r>
          <a:endParaRPr lang="en-US" sz="1400" kern="1200" dirty="0"/>
        </a:p>
      </dsp:txBody>
      <dsp:txXfrm>
        <a:off x="113028" y="318427"/>
        <a:ext cx="2466826" cy="504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304DC-1257-8E4F-B759-7700FE9E6800}">
      <dsp:nvSpPr>
        <dsp:cNvPr id="0" name=""/>
        <dsp:cNvSpPr/>
      </dsp:nvSpPr>
      <dsp:spPr>
        <a:xfrm>
          <a:off x="0" y="53418"/>
          <a:ext cx="2971800" cy="1008000"/>
        </a:xfrm>
        <a:prstGeom prst="leftArrow">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76E404-4CFF-8F4F-A5F7-56B02F91D59B}">
      <dsp:nvSpPr>
        <dsp:cNvPr id="0" name=""/>
        <dsp:cNvSpPr/>
      </dsp:nvSpPr>
      <dsp:spPr>
        <a:xfrm>
          <a:off x="113028" y="318427"/>
          <a:ext cx="2466826" cy="5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lvl="0" algn="ctr" defTabSz="622300">
            <a:lnSpc>
              <a:spcPct val="90000"/>
            </a:lnSpc>
            <a:spcBef>
              <a:spcPct val="0"/>
            </a:spcBef>
            <a:spcAft>
              <a:spcPct val="35000"/>
            </a:spcAft>
          </a:pPr>
          <a:r>
            <a:rPr lang="en-US" sz="1400" kern="1200" dirty="0" smtClean="0"/>
            <a:t>86</a:t>
          </a:r>
          <a:endParaRPr lang="en-US" sz="1400" kern="1200" dirty="0"/>
        </a:p>
      </dsp:txBody>
      <dsp:txXfrm>
        <a:off x="113028" y="318427"/>
        <a:ext cx="2466826" cy="504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304DC-1257-8E4F-B759-7700FE9E6800}">
      <dsp:nvSpPr>
        <dsp:cNvPr id="0" name=""/>
        <dsp:cNvSpPr/>
      </dsp:nvSpPr>
      <dsp:spPr>
        <a:xfrm>
          <a:off x="0" y="53418"/>
          <a:ext cx="2971800" cy="1008000"/>
        </a:xfrm>
        <a:prstGeom prst="leftArrow">
          <a:avLst/>
        </a:prstGeom>
        <a:solidFill>
          <a:srgbClr val="FF60CE"/>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576E404-4CFF-8F4F-A5F7-56B02F91D59B}">
      <dsp:nvSpPr>
        <dsp:cNvPr id="0" name=""/>
        <dsp:cNvSpPr/>
      </dsp:nvSpPr>
      <dsp:spPr>
        <a:xfrm>
          <a:off x="113028" y="318427"/>
          <a:ext cx="2466826" cy="50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lvl="0" algn="ctr" defTabSz="622300">
            <a:lnSpc>
              <a:spcPct val="90000"/>
            </a:lnSpc>
            <a:spcBef>
              <a:spcPct val="0"/>
            </a:spcBef>
            <a:spcAft>
              <a:spcPct val="35000"/>
            </a:spcAft>
          </a:pPr>
          <a:r>
            <a:rPr lang="en-US" sz="1400" kern="1200" smtClean="0"/>
            <a:t>2</a:t>
          </a:r>
          <a:endParaRPr lang="en-US" sz="1400" kern="1200" dirty="0"/>
        </a:p>
      </dsp:txBody>
      <dsp:txXfrm>
        <a:off x="113028" y="318427"/>
        <a:ext cx="2466826" cy="5040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8.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9.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1E1557C-B0B5-4E46-A086-6A030FB2DAE9}" type="slidenum">
              <a:rPr lang="en-US"/>
              <a:pPr>
                <a:defRPr/>
              </a:pPr>
              <a:t>‹#›</a:t>
            </a:fld>
            <a:endParaRPr lang="en-US"/>
          </a:p>
        </p:txBody>
      </p:sp>
    </p:spTree>
    <p:extLst>
      <p:ext uri="{BB962C8B-B14F-4D97-AF65-F5344CB8AC3E}">
        <p14:creationId xmlns:p14="http://schemas.microsoft.com/office/powerpoint/2010/main" val="18602265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Hello, my name is Ben Samuel, I'm a PhD student in the Expressive Intelligence Studio here at Santa Cruz, and I'm here to talk to you today about Social Physics and the Ensemble Engine, which is an example of a social physics engine?</a:t>
            </a:r>
            <a:endParaRPr lang="en-US" baseline="0" dirty="0" smtClean="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game has been stripped of its </a:t>
            </a:r>
            <a:r>
              <a:rPr lang="en-US" dirty="0" err="1" smtClean="0"/>
              <a:t>procedurality</a:t>
            </a:r>
            <a:r>
              <a:rPr lang="en-US" dirty="0" smtClean="0"/>
              <a:t>, and every page is an </a:t>
            </a:r>
            <a:r>
              <a:rPr lang="en-US" dirty="0" err="1" smtClean="0"/>
              <a:t>instantial</a:t>
            </a:r>
            <a:r>
              <a:rPr lang="en-US" dirty="0" smtClean="0"/>
              <a:t> asset, crafted by hand. Each page represents a different</a:t>
            </a:r>
            <a:r>
              <a:rPr lang="en-US" baseline="0" dirty="0" smtClean="0"/>
              <a:t> snapshot of</a:t>
            </a:r>
            <a:r>
              <a:rPr lang="en-US" dirty="0" smtClean="0"/>
              <a:t> game state,</a:t>
            </a:r>
            <a:r>
              <a:rPr lang="en-US" baseline="0" dirty="0" smtClean="0"/>
              <a:t> capturing things like </a:t>
            </a:r>
            <a:r>
              <a:rPr lang="en-US" dirty="0" smtClean="0"/>
              <a:t>the location of the player’s paddle, and</a:t>
            </a:r>
            <a:r>
              <a:rPr lang="en-US" baseline="0" dirty="0" smtClean="0"/>
              <a:t> </a:t>
            </a:r>
            <a:r>
              <a:rPr lang="en-US" dirty="0" smtClean="0"/>
              <a:t>the direction</a:t>
            </a:r>
            <a:r>
              <a:rPr lang="en-US" baseline="0" dirty="0" smtClean="0"/>
              <a:t> the ball is headed in. And the way you play this book/game is by turning to the page you want to ‘move your paddle’ to while the rest of the game world continues on its trajectory. So, here we’ll move our paddle down by turning to page 117.</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a:t>
            </a:fld>
            <a:endParaRPr lang="en-US"/>
          </a:p>
        </p:txBody>
      </p:sp>
    </p:spTree>
    <p:extLst>
      <p:ext uri="{BB962C8B-B14F-4D97-AF65-F5344CB8AC3E}">
        <p14:creationId xmlns:p14="http://schemas.microsoft.com/office/powerpoint/2010/main" val="11155155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let’s calculate Chloe’s volition towards Doug. </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100</a:t>
            </a:fld>
            <a:endParaRPr lang="en-US"/>
          </a:p>
        </p:txBody>
      </p:sp>
    </p:spTree>
    <p:extLst>
      <p:ext uri="{BB962C8B-B14F-4D97-AF65-F5344CB8AC3E}">
        <p14:creationId xmlns:p14="http://schemas.microsoft.com/office/powerpoint/2010/main" val="32908431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 this by going through all of the rules</a:t>
            </a:r>
            <a:r>
              <a:rPr lang="en-US" baseline="0" dirty="0" smtClean="0"/>
              <a:t> in the system (which is only those two right now), and essentially exchanging “x” for </a:t>
            </a:r>
            <a:r>
              <a:rPr lang="en-US" baseline="0" dirty="0" err="1" smtClean="0"/>
              <a:t>Choe</a:t>
            </a:r>
            <a:r>
              <a:rPr lang="en-US" baseline="0" dirty="0" smtClean="0"/>
              <a:t>, and “Y” for Doug. This is that process of role binding I alluded to earlier.</a:t>
            </a:r>
            <a:endParaRPr lang="en-US" dirty="0" smtClean="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101</a:t>
            </a:fld>
            <a:endParaRPr lang="en-US"/>
          </a:p>
        </p:txBody>
      </p:sp>
    </p:spTree>
    <p:extLst>
      <p:ext uri="{BB962C8B-B14F-4D97-AF65-F5344CB8AC3E}">
        <p14:creationId xmlns:p14="http://schemas.microsoft.com/office/powerpoint/2010/main" val="32908431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in the volition formation process, we take those generically written rules, and BIND characters to the roles. So here, we’ve bound X to Chloe and Y to Doug. And just to be clear – this is happening internally</a:t>
            </a:r>
            <a:r>
              <a:rPr lang="en-US" baseline="0" dirty="0" smtClean="0"/>
              <a:t> when you ask our AI system to calculate volitions. You don’t have to actually write an influence rule with character names in them because again, that would limit the flexibility of the system. We’re just writing the character’s names in these rules to help expose the internal process of the system.</a:t>
            </a:r>
          </a:p>
          <a:p>
            <a:endParaRPr lang="en-US" baseline="0" dirty="0" smtClean="0"/>
          </a:p>
          <a:p>
            <a:r>
              <a:rPr lang="en-US" dirty="0" smtClean="0"/>
              <a:t>So, internally, the characters have been bound to roles—all of the X’s have become </a:t>
            </a:r>
            <a:r>
              <a:rPr lang="en-US" dirty="0" err="1" smtClean="0"/>
              <a:t>Chloes</a:t>
            </a:r>
            <a:r>
              <a:rPr lang="en-US" dirty="0" smtClean="0"/>
              <a:t> and all of the Y’s have become</a:t>
            </a:r>
            <a:r>
              <a:rPr lang="en-US" baseline="0" dirty="0" smtClean="0"/>
              <a:t> </a:t>
            </a:r>
            <a:r>
              <a:rPr lang="en-US" baseline="0" dirty="0" err="1" smtClean="0"/>
              <a:t>Dougs</a:t>
            </a:r>
            <a:r>
              <a:rPr lang="en-US" dirty="0" smtClean="0"/>
              <a:t>, and that enables</a:t>
            </a:r>
            <a:r>
              <a:rPr lang="en-US" baseline="0" dirty="0" smtClean="0"/>
              <a:t> us to actually check against the social state to see if things are true or not. So we see here, the left hand side is asking us if Chloe and Doug are friends</a:t>
            </a:r>
          </a:p>
          <a:p>
            <a:endParaRPr lang="en-US" baseline="0" dirty="0" smtClean="0"/>
          </a:p>
          <a:p>
            <a:r>
              <a:rPr lang="en-US" baseline="0" dirty="0" smtClean="0"/>
              <a:t>And as you may recall…</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102</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Doug</a:t>
            </a:r>
            <a:r>
              <a:rPr lang="en-US" baseline="0" dirty="0" smtClean="0"/>
              <a:t> and Chloe are in fact friends!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103</a:t>
            </a:fld>
            <a:endParaRPr lang="en-US"/>
          </a:p>
        </p:txBody>
      </p:sp>
    </p:spTree>
    <p:extLst>
      <p:ext uri="{BB962C8B-B14F-4D97-AF65-F5344CB8AC3E}">
        <p14:creationId xmlns:p14="http://schemas.microsoft.com/office/powerpoint/2010/main" val="40699601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means that when</a:t>
            </a:r>
            <a:r>
              <a:rPr lang="en-US" baseline="0" dirty="0" smtClean="0"/>
              <a:t> we check the left hand side of this predicate… it will evaluate to true! Chloe and Doug are in fact friends!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104</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means that the</a:t>
            </a:r>
            <a:r>
              <a:rPr lang="en-US" baseline="0" dirty="0" smtClean="0"/>
              <a:t> right hand side of the volition rule fires; Chloe’s desire to start dating Doug goes down by 5. So, her total volition to start dating </a:t>
            </a:r>
            <a:r>
              <a:rPr lang="en-US" baseline="0" dirty="0" err="1" smtClean="0"/>
              <a:t>doug</a:t>
            </a:r>
            <a:r>
              <a:rPr lang="en-US" baseline="0" dirty="0" smtClean="0"/>
              <a:t> is at -5 right now.</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105</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then move on to our second rule—you’re more inclined to want</a:t>
            </a:r>
            <a:r>
              <a:rPr lang="en-US" baseline="0" dirty="0" smtClean="0"/>
              <a:t> to date someone you have a crush on. Through that same binding process, we’ve replaced the X and the Y with Chloe and Doug, and now we check our social state to see if Chloe has a crush on Doug. And as I’m sure you all remember.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106</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 does not! That</a:t>
            </a:r>
            <a:r>
              <a:rPr lang="en-US" baseline="0" dirty="0" smtClean="0"/>
              <a:t> arrow is only going in one direction!</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107</a:t>
            </a:fld>
            <a:endParaRPr lang="en-US"/>
          </a:p>
        </p:txBody>
      </p:sp>
    </p:spTree>
    <p:extLst>
      <p:ext uri="{BB962C8B-B14F-4D97-AF65-F5344CB8AC3E}">
        <p14:creationId xmlns:p14="http://schemas.microsoft.com/office/powerpoint/2010/main" val="406996010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rule does NOT fire, and her volition does not change.</a:t>
            </a:r>
          </a:p>
          <a:p>
            <a:endParaRPr lang="en-US" dirty="0" smtClean="0"/>
          </a:p>
          <a:p>
            <a:r>
              <a:rPr lang="en-US" dirty="0" smtClean="0"/>
              <a:t>And because that’s all</a:t>
            </a:r>
            <a:r>
              <a:rPr lang="en-US" baseline="0" dirty="0" smtClean="0"/>
              <a:t> of the rules we have in the system, we’re done with this particular binding (Chloe for X, Doug for Y). So we now know Chloe’s volition!</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108</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Namely that she does not want to date Doug! Specifically with a score of -5. However, we don’t know anything about Doug’s volition yet, but we can easily find out by binding the characters to the different roles. Now we’ll bind Doug to</a:t>
            </a:r>
            <a:r>
              <a:rPr lang="en-US" baseline="0" dirty="0" smtClean="0"/>
              <a:t> X, and Chloe to Y!</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109</a:t>
            </a:fld>
            <a:endParaRPr lang="en-US"/>
          </a:p>
        </p:txBody>
      </p:sp>
    </p:spTree>
    <p:extLst>
      <p:ext uri="{BB962C8B-B14F-4D97-AF65-F5344CB8AC3E}">
        <p14:creationId xmlns:p14="http://schemas.microsoft.com/office/powerpoint/2010/main" val="3648769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So just to be clear,  </a:t>
            </a:r>
            <a:r>
              <a:rPr lang="en-US" dirty="0" smtClean="0"/>
              <a:t>every page.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a:t>
            </a:fld>
            <a:endParaRPr lang="en-US"/>
          </a:p>
        </p:txBody>
      </p:sp>
    </p:spTree>
    <p:extLst>
      <p:ext uri="{BB962C8B-B14F-4D97-AF65-F5344CB8AC3E}">
        <p14:creationId xmlns:p14="http://schemas.microsoft.com/office/powerpoint/2010/main" val="290448028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return to our friend zone rule.</a:t>
            </a:r>
            <a:r>
              <a:rPr lang="en-US" baseline="0" dirty="0" smtClean="0"/>
              <a:t> Now we see we’ve bound Doug in the x slot, and Chloe in the y slot. </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110</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a:t>
            </a:r>
            <a:r>
              <a:rPr lang="en-US" baseline="0" dirty="0" smtClean="0"/>
              <a:t> as before, we ask ourselves if the left hand side is true…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111</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as I trust we all remember, it is! They are friends! So this fires, and Doug’s volition to start dating Chloe is at -5.</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112</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 we move on to our second rule,</a:t>
            </a:r>
            <a:r>
              <a:rPr lang="en-US" baseline="0" dirty="0" smtClean="0"/>
              <a:t> where we check if x has a crush on Y, where Doug is now X, and Chloe is now Y.  And… TADA!</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113</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Yes he does!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114</a:t>
            </a:fld>
            <a:endParaRPr lang="en-US"/>
          </a:p>
        </p:txBody>
      </p:sp>
    </p:spTree>
    <p:extLst>
      <p:ext uri="{BB962C8B-B14F-4D97-AF65-F5344CB8AC3E}">
        <p14:creationId xmlns:p14="http://schemas.microsoft.com/office/powerpoint/2010/main" val="406996010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does have a crush on her!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115</a:t>
            </a:fld>
            <a:endParaRPr lang="en-US"/>
          </a:p>
        </p:txBody>
      </p:sp>
    </p:spTree>
    <p:extLst>
      <p:ext uri="{BB962C8B-B14F-4D97-AF65-F5344CB8AC3E}">
        <p14:creationId xmlns:p14="http://schemas.microsoft.com/office/powerpoint/2010/main" val="40699601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has a big</a:t>
            </a:r>
            <a:r>
              <a:rPr lang="en-US" baseline="0" dirty="0" smtClean="0"/>
              <a:t> crush on her!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116</a:t>
            </a:fld>
            <a:endParaRPr lang="en-US"/>
          </a:p>
        </p:txBody>
      </p:sp>
    </p:spTree>
    <p:extLst>
      <p:ext uri="{BB962C8B-B14F-4D97-AF65-F5344CB8AC3E}">
        <p14:creationId xmlns:p14="http://schemas.microsoft.com/office/powerpoint/2010/main" val="406996010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 we view this rule from Doug’s perspective, it fires! Increasing his volition to start dating Chloe</a:t>
            </a:r>
            <a:r>
              <a:rPr lang="en-US" baseline="0" dirty="0" smtClean="0"/>
              <a:t> by 10 whole points!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117</a:t>
            </a:fld>
            <a:endParaRPr lang="en-US"/>
          </a:p>
        </p:txBody>
      </p:sp>
    </p:spTree>
    <p:extLst>
      <p:ext uri="{BB962C8B-B14F-4D97-AF65-F5344CB8AC3E}">
        <p14:creationId xmlns:p14="http://schemas.microsoft.com/office/powerpoint/2010/main" val="243103500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we have here is Doug being conflicted!</a:t>
            </a:r>
          </a:p>
          <a:p>
            <a:endParaRPr lang="en-US" dirty="0" smtClean="0"/>
          </a:p>
          <a:p>
            <a:r>
              <a:rPr lang="en-US" dirty="0" smtClean="0"/>
              <a:t>He knows it’s not a great idea to date your friends (at least in this toy world. Maybe in real life becoming</a:t>
            </a:r>
            <a:r>
              <a:rPr lang="en-US" baseline="0" dirty="0" smtClean="0"/>
              <a:t> friends with someone before you date them is a great foundation for a strong relationship! It probably is! Who knows!) </a:t>
            </a:r>
          </a:p>
          <a:p>
            <a:endParaRPr lang="en-US" baseline="0" dirty="0" smtClean="0"/>
          </a:p>
          <a:p>
            <a:r>
              <a:rPr lang="en-US" baseline="0" dirty="0" smtClean="0"/>
              <a:t>But regardless, his crush on Chloe is strong enough that it overpowers this social norm, and overall gives him a positive volition to try to start dating her.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118</a:t>
            </a:fld>
            <a:endParaRPr lang="en-US"/>
          </a:p>
        </p:txBody>
      </p:sp>
    </p:spTree>
    <p:extLst>
      <p:ext uri="{BB962C8B-B14F-4D97-AF65-F5344CB8AC3E}">
        <p14:creationId xmlns:p14="http://schemas.microsoft.com/office/powerpoint/2010/main" val="364876989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 course, we remember</a:t>
            </a:r>
            <a:r>
              <a:rPr lang="en-US" baseline="0" dirty="0" smtClean="0"/>
              <a:t> that Chloe </a:t>
            </a:r>
            <a:r>
              <a:rPr lang="en-US" dirty="0" smtClean="0"/>
              <a:t>doesn't feel the same way about him. And given that we live in a world where these are the only two social rules, and the only action appears to be an attempt to start dating, we can see that its going to be pretty uncomfortable for both of them pretty quickly.</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119</a:t>
            </a:fld>
            <a:endParaRPr lang="en-US"/>
          </a:p>
        </p:txBody>
      </p:sp>
    </p:spTree>
    <p:extLst>
      <p:ext uri="{BB962C8B-B14F-4D97-AF65-F5344CB8AC3E}">
        <p14:creationId xmlns:p14="http://schemas.microsoft.com/office/powerpoint/2010/main" val="3648769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Every ‘turn to page X’ link, </a:t>
            </a:r>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a:t>
            </a:fld>
            <a:endParaRPr lang="en-US"/>
          </a:p>
        </p:txBody>
      </p:sp>
    </p:spTree>
    <p:extLst>
      <p:ext uri="{BB962C8B-B14F-4D97-AF65-F5344CB8AC3E}">
        <p14:creationId xmlns:p14="http://schemas.microsoft.com/office/powerpoint/2010/main" val="157498955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speaking of actions… </a:t>
            </a:r>
            <a:r>
              <a:rPr lang="en-US" dirty="0" smtClean="0"/>
              <a:t>let’s talk a little bit about</a:t>
            </a:r>
            <a:r>
              <a:rPr lang="en-US" baseline="0" dirty="0" smtClean="0"/>
              <a:t> what we mean by actions. They are basically a way for characters to act on their volitions.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120</a:t>
            </a:fld>
            <a:endParaRPr lang="en-US"/>
          </a:p>
        </p:txBody>
      </p:sp>
    </p:spTree>
    <p:extLst>
      <p:ext uri="{BB962C8B-B14F-4D97-AF65-F5344CB8AC3E}">
        <p14:creationId xmlns:p14="http://schemas.microsoft.com/office/powerpoint/2010/main" val="127415808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Prom Week, </a:t>
            </a:r>
            <a:r>
              <a:rPr lang="en-US" dirty="0" smtClean="0"/>
              <a:t>every thing that could be thought of as</a:t>
            </a:r>
            <a:r>
              <a:rPr lang="en-US" baseline="0" dirty="0" smtClean="0"/>
              <a:t> an action </a:t>
            </a:r>
            <a:r>
              <a:rPr lang="en-US" baseline="0" dirty="0" smtClean="0"/>
              <a:t>is </a:t>
            </a:r>
            <a:r>
              <a:rPr lang="en-US" baseline="0" dirty="0" smtClean="0"/>
              <a:t>tied to something called an ‘intent’</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121</a:t>
            </a:fld>
            <a:endParaRPr lang="en-US"/>
          </a:p>
        </p:txBody>
      </p:sp>
    </p:spTree>
    <p:extLst>
      <p:ext uri="{BB962C8B-B14F-4D97-AF65-F5344CB8AC3E}">
        <p14:creationId xmlns:p14="http://schemas.microsoft.com/office/powerpoint/2010/main" val="427117539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things like </a:t>
            </a:r>
            <a:r>
              <a:rPr lang="en-US" baseline="0" dirty="0" smtClean="0"/>
              <a:t>starting a dating relationship, or making the “cool” network go up </a:t>
            </a:r>
            <a:r>
              <a:rPr lang="en-US" baseline="0" dirty="0" smtClean="0"/>
              <a:t>– </a:t>
            </a:r>
            <a:r>
              <a:rPr lang="en-US" baseline="0" dirty="0" smtClean="0"/>
              <a:t>the rules that we’ve been writing are tied to these different intents.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122</a:t>
            </a:fld>
            <a:endParaRPr lang="en-US"/>
          </a:p>
        </p:txBody>
      </p:sp>
    </p:spTree>
    <p:extLst>
      <p:ext uri="{BB962C8B-B14F-4D97-AF65-F5344CB8AC3E}">
        <p14:creationId xmlns:p14="http://schemas.microsoft.com/office/powerpoint/2010/main" val="42711753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in turn </a:t>
            </a:r>
            <a:r>
              <a:rPr lang="en-US" dirty="0" smtClean="0"/>
              <a:t>each </a:t>
            </a:r>
            <a:r>
              <a:rPr lang="en-US" dirty="0" smtClean="0"/>
              <a:t>intent</a:t>
            </a:r>
            <a:r>
              <a:rPr lang="en-US" baseline="0" dirty="0" smtClean="0"/>
              <a:t> </a:t>
            </a:r>
            <a:r>
              <a:rPr lang="en-US" dirty="0" smtClean="0"/>
              <a:t>is tied </a:t>
            </a:r>
            <a:r>
              <a:rPr lang="en-US" dirty="0" smtClean="0"/>
              <a:t>to </a:t>
            </a:r>
            <a:r>
              <a:rPr lang="en-US" dirty="0" smtClean="0"/>
              <a:t>a </a:t>
            </a:r>
            <a:r>
              <a:rPr lang="en-US" dirty="0" smtClean="0"/>
              <a:t>bunch of what we </a:t>
            </a:r>
            <a:r>
              <a:rPr lang="en-US" dirty="0" smtClean="0"/>
              <a:t>call</a:t>
            </a:r>
            <a:r>
              <a:rPr lang="en-US" baseline="0" dirty="0" smtClean="0"/>
              <a:t> actions or</a:t>
            </a:r>
            <a:r>
              <a:rPr lang="en-US" dirty="0" smtClean="0"/>
              <a:t> </a:t>
            </a:r>
            <a:r>
              <a:rPr lang="en-US" dirty="0" smtClean="0"/>
              <a:t>“social exchanges</a:t>
            </a:r>
            <a:r>
              <a:rPr lang="en-US" dirty="0" smtClean="0"/>
              <a:t>”; </a:t>
            </a:r>
            <a:r>
              <a:rPr lang="en-US" dirty="0" smtClean="0"/>
              <a:t>patterns of social behavior</a:t>
            </a:r>
            <a:r>
              <a:rPr lang="en-US" baseline="0" dirty="0" smtClean="0"/>
              <a:t> that are meant to make the intent become true for a pair of characters. So, for an intent of start dating, social exchanges might include…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123</a:t>
            </a:fld>
            <a:endParaRPr lang="en-US"/>
          </a:p>
        </p:txBody>
      </p:sp>
    </p:spTree>
    <p:extLst>
      <p:ext uri="{BB962C8B-B14F-4D97-AF65-F5344CB8AC3E}">
        <p14:creationId xmlns:p14="http://schemas.microsoft.com/office/powerpoint/2010/main" val="427117539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Out</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124</a:t>
            </a:fld>
            <a:endParaRPr lang="en-US"/>
          </a:p>
        </p:txBody>
      </p:sp>
    </p:spTree>
    <p:extLst>
      <p:ext uri="{BB962C8B-B14F-4D97-AF65-F5344CB8AC3E}">
        <p14:creationId xmlns:p14="http://schemas.microsoft.com/office/powerpoint/2010/main" val="427117539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Pick Up Line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125</a:t>
            </a:fld>
            <a:endParaRPr lang="en-US"/>
          </a:p>
        </p:txBody>
      </p:sp>
    </p:spTree>
    <p:extLst>
      <p:ext uri="{BB962C8B-B14F-4D97-AF65-F5344CB8AC3E}">
        <p14:creationId xmlns:p14="http://schemas.microsoft.com/office/powerpoint/2010/main" val="427117539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Others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126</a:t>
            </a:fld>
            <a:endParaRPr lang="en-US"/>
          </a:p>
        </p:txBody>
      </p:sp>
    </p:spTree>
    <p:extLst>
      <p:ext uri="{BB962C8B-B14F-4D97-AF65-F5344CB8AC3E}">
        <p14:creationId xmlns:p14="http://schemas.microsoft.com/office/powerpoint/2010/main" val="427117539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each of these social exchanges were tied</a:t>
            </a:r>
            <a:r>
              <a:rPr lang="en-US" baseline="0" dirty="0" smtClean="0"/>
              <a:t> to any number of “instantiations” which were essentially in charge of the lines of dialogues characters should say, the choreography, and what specific changes to the social state should take place. </a:t>
            </a:r>
            <a:r>
              <a:rPr lang="en-US" baseline="0" dirty="0" smtClean="0"/>
              <a:t>So, jumping back to our Doug/Chloe example…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127</a:t>
            </a:fld>
            <a:endParaRPr lang="en-US"/>
          </a:p>
        </p:txBody>
      </p:sp>
    </p:spTree>
    <p:extLst>
      <p:ext uri="{BB962C8B-B14F-4D97-AF65-F5344CB8AC3E}">
        <p14:creationId xmlns:p14="http://schemas.microsoft.com/office/powerpoint/2010/main" val="427117539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Namely, Doug’s volition to</a:t>
            </a:r>
            <a:r>
              <a:rPr lang="en-US" baseline="0" dirty="0" smtClean="0"/>
              <a:t> “</a:t>
            </a:r>
            <a:r>
              <a:rPr lang="en-US" baseline="0" dirty="0" err="1" smtClean="0"/>
              <a:t>startDating</a:t>
            </a:r>
            <a:r>
              <a:rPr lang="en-US" baseline="0" dirty="0" smtClean="0"/>
              <a:t>” Chloe will translate into him trying to take specific actions like “</a:t>
            </a:r>
            <a:r>
              <a:rPr lang="en-US" baseline="0" dirty="0" err="1" smtClean="0"/>
              <a:t>AskOut</a:t>
            </a:r>
            <a:r>
              <a:rPr lang="en-US" baseline="0" dirty="0" smtClean="0"/>
              <a:t>” or </a:t>
            </a:r>
            <a:r>
              <a:rPr lang="en-US" baseline="0" dirty="0" err="1" smtClean="0"/>
              <a:t>PickUp</a:t>
            </a:r>
            <a:r>
              <a:rPr lang="en-US" baseline="0" dirty="0" smtClean="0"/>
              <a:t> line. However, we know Chloe isn’t interested in Doug like that, so she’ll reject him.</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128</a:t>
            </a:fld>
            <a:endParaRPr lang="en-US"/>
          </a:p>
        </p:txBody>
      </p:sp>
    </p:spTree>
    <p:extLst>
      <p:ext uri="{BB962C8B-B14F-4D97-AF65-F5344CB8AC3E}">
        <p14:creationId xmlns:p14="http://schemas.microsoft.com/office/powerpoint/2010/main" val="348131879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Meanwhile, Chloe *has* no positive volitions, so she’ll just have to stand around while this jerk keeps on bugger her, refusing to take a hint.</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129</a:t>
            </a:fld>
            <a:endParaRPr lang="en-US"/>
          </a:p>
        </p:txBody>
      </p:sp>
    </p:spTree>
    <p:extLst>
      <p:ext uri="{BB962C8B-B14F-4D97-AF65-F5344CB8AC3E}">
        <p14:creationId xmlns:p14="http://schemas.microsoft.com/office/powerpoint/2010/main" val="3481318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was painstakingly created by a human author.</a:t>
            </a:r>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a:t>
            </a:fld>
            <a:endParaRPr lang="en-US"/>
          </a:p>
        </p:txBody>
      </p:sp>
    </p:spTree>
    <p:extLst>
      <p:ext uri="{BB962C8B-B14F-4D97-AF65-F5344CB8AC3E}">
        <p14:creationId xmlns:p14="http://schemas.microsoft.com/office/powerpoint/2010/main" val="139851934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Fortunately, there are lots of ways we can save these guys from this grim and awkward fate.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130</a:t>
            </a:fld>
            <a:endParaRPr lang="en-US"/>
          </a:p>
        </p:txBody>
      </p:sp>
    </p:spTree>
    <p:extLst>
      <p:ext uri="{BB962C8B-B14F-4D97-AF65-F5344CB8AC3E}">
        <p14:creationId xmlns:p14="http://schemas.microsoft.com/office/powerpoint/2010/main" val="348131879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lots of potential ways we can make this world a lot more interesting. We could add rules for other volitions; so trying to affect other aspects of the social state besides dating.</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131</a:t>
            </a:fld>
            <a:endParaRPr lang="en-US"/>
          </a:p>
        </p:txBody>
      </p:sp>
    </p:spTree>
    <p:extLst>
      <p:ext uri="{BB962C8B-B14F-4D97-AF65-F5344CB8AC3E}">
        <p14:creationId xmlns:p14="http://schemas.microsoft.com/office/powerpoint/2010/main" val="202751326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could add rules that take history into account, so that once a character has been rejected they get a clue and stop bothering someone who isn’t interested.</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132</a:t>
            </a:fld>
            <a:endParaRPr lang="en-US"/>
          </a:p>
        </p:txBody>
      </p:sp>
    </p:spTree>
    <p:extLst>
      <p:ext uri="{BB962C8B-B14F-4D97-AF65-F5344CB8AC3E}">
        <p14:creationId xmlns:p14="http://schemas.microsoft.com/office/powerpoint/2010/main" val="202751326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Or we could add more characters, which means that more people will be included in that role-binding process, and Doug and Chloe will have new volitions formed for these new characters (who will also have volitions for Doug and Chloe in turn).</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133</a:t>
            </a:fld>
            <a:endParaRPr lang="en-US"/>
          </a:p>
        </p:txBody>
      </p:sp>
    </p:spTree>
    <p:extLst>
      <p:ext uri="{BB962C8B-B14F-4D97-AF65-F5344CB8AC3E}">
        <p14:creationId xmlns:p14="http://schemas.microsoft.com/office/powerpoint/2010/main" val="202751326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sounds pretty fun, right? I bet the only thing that would be </a:t>
            </a:r>
            <a:r>
              <a:rPr lang="en-US" dirty="0" err="1" smtClean="0"/>
              <a:t>funner</a:t>
            </a:r>
            <a:r>
              <a:rPr lang="en-US" dirty="0" smtClean="0"/>
              <a:t> than learning all about Doug and Chloe's sorry state of affairs would be to make social worlds of your very own, right?</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134</a:t>
            </a:fld>
            <a:endParaRPr lang="en-US"/>
          </a:p>
        </p:txBody>
      </p:sp>
    </p:spTree>
    <p:extLst>
      <p:ext uri="{BB962C8B-B14F-4D97-AF65-F5344CB8AC3E}">
        <p14:creationId xmlns:p14="http://schemas.microsoft.com/office/powerpoint/2010/main" val="106567419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NOW YOU CAN!</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135</a:t>
            </a:fld>
            <a:endParaRPr lang="en-US"/>
          </a:p>
        </p:txBody>
      </p:sp>
    </p:spTree>
    <p:extLst>
      <p:ext uri="{BB962C8B-B14F-4D97-AF65-F5344CB8AC3E}">
        <p14:creationId xmlns:p14="http://schemas.microsoft.com/office/powerpoint/2010/main" val="122864516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the same folks involved in making Prom Week have been developing the Ensemble Engine, the next generation of the AI system used to create Prom Week.</a:t>
            </a:r>
            <a:r>
              <a:rPr lang="en-US" baseline="0" dirty="0" smtClean="0"/>
              <a:t> And although its still being </a:t>
            </a:r>
            <a:r>
              <a:rPr lang="en-US" baseline="0" dirty="0" smtClean="0"/>
              <a:t>developed</a:t>
            </a:r>
            <a:r>
              <a:rPr lang="en-US" baseline="0" dirty="0" smtClean="0"/>
              <a:t>, </a:t>
            </a:r>
            <a:r>
              <a:rPr lang="en-US" baseline="0" dirty="0" smtClean="0"/>
              <a:t>its far enough along that I think we can use it to start constructing a social world or two right now!</a:t>
            </a:r>
            <a:endParaRPr lang="en-US" dirty="0" smtClean="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136</a:t>
            </a:fld>
            <a:endParaRPr lang="en-US"/>
          </a:p>
        </p:txBody>
      </p:sp>
    </p:spTree>
    <p:extLst>
      <p:ext uri="{BB962C8B-B14F-4D97-AF65-F5344CB8AC3E}">
        <p14:creationId xmlns:p14="http://schemas.microsoft.com/office/powerpoint/2010/main" val="122864516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it has a handful of qualities that iterate on some of the lessons we learned</a:t>
            </a:r>
            <a:r>
              <a:rPr lang="en-US" baseline="0" dirty="0" smtClean="0"/>
              <a:t> while developing </a:t>
            </a:r>
            <a:r>
              <a:rPr lang="en-US" baseline="0" dirty="0" err="1" smtClean="0"/>
              <a:t>CiF</a:t>
            </a:r>
            <a:r>
              <a:rPr lang="en-US" baseline="0" dirty="0" smtClean="0"/>
              <a:t> and Prom Week.</a:t>
            </a:r>
            <a:endParaRPr lang="en-US" dirty="0" smtClean="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137</a:t>
            </a:fld>
            <a:endParaRPr lang="en-US"/>
          </a:p>
        </p:txBody>
      </p:sp>
    </p:spTree>
    <p:extLst>
      <p:ext uri="{BB962C8B-B14F-4D97-AF65-F5344CB8AC3E}">
        <p14:creationId xmlns:p14="http://schemas.microsoft.com/office/powerpoint/2010/main" val="122864516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you as the author can specify the ‘types’ of social facts that matter the most in your world,</a:t>
            </a:r>
            <a:r>
              <a:rPr lang="en-US" baseline="0" dirty="0" smtClean="0"/>
              <a:t> to have a more flexible domain.</a:t>
            </a:r>
            <a:endParaRPr lang="en-US" dirty="0" smtClean="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138</a:t>
            </a:fld>
            <a:endParaRPr lang="en-US"/>
          </a:p>
        </p:txBody>
      </p:sp>
    </p:spTree>
    <p:extLst>
      <p:ext uri="{BB962C8B-B14F-4D97-AF65-F5344CB8AC3E}">
        <p14:creationId xmlns:p14="http://schemas.microsoft.com/office/powerpoint/2010/main" val="122864516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is in contrast t</a:t>
            </a:r>
            <a:r>
              <a:rPr lang="en-US" baseline="0" dirty="0" smtClean="0"/>
              <a:t>o some </a:t>
            </a:r>
            <a:r>
              <a:rPr lang="en-US" dirty="0" smtClean="0"/>
              <a:t>Prom</a:t>
            </a:r>
            <a:r>
              <a:rPr lang="en-US" baseline="0" dirty="0" smtClean="0"/>
              <a:t> Week and high school </a:t>
            </a:r>
            <a:r>
              <a:rPr lang="en-US" baseline="0" dirty="0" smtClean="0"/>
              <a:t>specifics baked </a:t>
            </a:r>
            <a:r>
              <a:rPr lang="en-US" baseline="0" dirty="0" smtClean="0"/>
              <a:t>into </a:t>
            </a:r>
            <a:r>
              <a:rPr lang="en-US" baseline="0" dirty="0" err="1" smtClean="0"/>
              <a:t>CiF</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139</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idea of having to hand-specify all of the potential paths through a game might strike some of you as being </a:t>
            </a:r>
            <a:r>
              <a:rPr lang="en-US" dirty="0" smtClean="0"/>
              <a:t>reminiscent of a Choose Your Own Adventure book.</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14</a:t>
            </a:fld>
            <a:endParaRPr lang="en-US"/>
          </a:p>
        </p:txBody>
      </p:sp>
    </p:spTree>
    <p:extLst>
      <p:ext uri="{BB962C8B-B14F-4D97-AF65-F5344CB8AC3E}">
        <p14:creationId xmlns:p14="http://schemas.microsoft.com/office/powerpoint/2010/main" val="368027392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Users had to make use of the</a:t>
            </a:r>
            <a:r>
              <a:rPr lang="en-US" baseline="0" dirty="0" smtClean="0"/>
              <a:t> notions that we found useful in Prom Week, like relationships, and networks.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140</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Moreover, they</a:t>
            </a:r>
            <a:r>
              <a:rPr lang="en-US" baseline="0" dirty="0" smtClean="0"/>
              <a:t> had to make use of the specific types of those notions that we had deemed useful for Prom Week. But that said, we really liked how </a:t>
            </a:r>
            <a:r>
              <a:rPr lang="en-US" baseline="0" dirty="0" err="1" smtClean="0"/>
              <a:t>CiF</a:t>
            </a:r>
            <a:r>
              <a:rPr lang="en-US" baseline="0" dirty="0" smtClean="0"/>
              <a:t> and Prom Week could reference complicated facets of state by combining these individual social facts. It was really easy to reference things like</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141</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People who are Popular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142</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a:t>
            </a:r>
            <a:r>
              <a:rPr lang="en-US" baseline="0" dirty="0" smtClean="0"/>
              <a:t> </a:t>
            </a:r>
            <a:r>
              <a:rPr lang="en-US" dirty="0" smtClean="0"/>
              <a:t>Kind.</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143</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Or perhaps to find </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144</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Two</a:t>
            </a:r>
            <a:r>
              <a:rPr lang="en-US" baseline="0" dirty="0" smtClean="0"/>
              <a:t> people who are friends </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145</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But one of them has a crush on the other.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146</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What we really wanted was for users to be able to define their</a:t>
            </a:r>
            <a:r>
              <a:rPr lang="en-US" baseline="0" dirty="0" smtClean="0"/>
              <a:t> own types of relationships, etc.</a:t>
            </a:r>
            <a:r>
              <a:rPr lang="en-US" dirty="0" smtClean="0"/>
              <a:t>. But what we found</a:t>
            </a:r>
            <a:r>
              <a:rPr lang="en-US" baseline="0" dirty="0" smtClean="0"/>
              <a:t> instead to be even more useful </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147</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Was for them to not even be bound by things like relationships in the first place,</a:t>
            </a:r>
            <a:r>
              <a:rPr lang="en-US" baseline="0" dirty="0" smtClean="0"/>
              <a:t> and instead give users the ability to define these categories of social state themselves.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148</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let users define categories</a:t>
            </a:r>
            <a:r>
              <a:rPr lang="en-US" baseline="0" dirty="0" smtClean="0"/>
              <a:t> of social state by specifying a set of properties for that category, and the way that we determined what properties to include was by sort of </a:t>
            </a:r>
            <a:r>
              <a:rPr lang="en-US" dirty="0" smtClean="0"/>
              <a:t>distilling the existing categories of Prom Week into their component essences. So,</a:t>
            </a:r>
            <a:r>
              <a:rPr lang="en-US" baseline="0" dirty="0" smtClean="0"/>
              <a:t> here we have three Prom Week categories, Traits, Relationships, and Networks.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 perhaps we can already see that they have certain properties</a:t>
            </a:r>
            <a:r>
              <a:rPr lang="en-US" baseline="0" dirty="0" smtClean="0"/>
              <a:t> to describe their differences.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149</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Choose Your Own Adventure books are the Paper Pongs</a:t>
            </a:r>
            <a:r>
              <a:rPr lang="en-US" baseline="0" dirty="0" smtClean="0"/>
              <a:t> of the interactive storytelling world. All of the possible paths through a story were planned out and penned ahead of time. And as such, the possibility space for experiencing the stories are limited by what a human author is capable of producing.</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15</a:t>
            </a:fld>
            <a:endParaRPr lang="en-US"/>
          </a:p>
        </p:txBody>
      </p:sp>
    </p:spTree>
    <p:extLst>
      <p:ext uri="{BB962C8B-B14F-4D97-AF65-F5344CB8AC3E}">
        <p14:creationId xmlns:p14="http://schemas.microsoft.com/office/powerpoint/2010/main" val="200379892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Traits</a:t>
            </a:r>
            <a:r>
              <a:rPr lang="en-US" baseline="0" dirty="0" smtClean="0"/>
              <a:t> and Relationships are both </a:t>
            </a:r>
            <a:r>
              <a:rPr lang="en-US" baseline="0" dirty="0" err="1" smtClean="0"/>
              <a:t>boolean</a:t>
            </a:r>
            <a:r>
              <a:rPr lang="en-US" baseline="0" dirty="0" smtClean="0"/>
              <a:t> in nature, either they’re on off. While the concept of “Networks” in Prom Week are scalar, represented by numbers between 0-100. </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150</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All three have a concept of a</a:t>
            </a:r>
            <a:r>
              <a:rPr lang="en-US" baseline="0" dirty="0" smtClean="0"/>
              <a:t> “direction type” – Traits are undirected; they apply to just a single person. Relationships are reciprocal—if Oswald is friend’s with Kate, Kate’s </a:t>
            </a:r>
            <a:r>
              <a:rPr lang="en-US" baseline="0" dirty="0" err="1" smtClean="0"/>
              <a:t>gonna</a:t>
            </a:r>
            <a:r>
              <a:rPr lang="en-US" baseline="0" dirty="0" smtClean="0"/>
              <a:t> be friends with Oswald by definition, or directed; which we can see with the networks means that it captures how one character specifically feels towards another.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151</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 then there are other things that can be set such</a:t>
            </a:r>
            <a:r>
              <a:rPr lang="en-US" baseline="0" dirty="0" smtClean="0"/>
              <a:t> as default starting values.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152</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Min and Max values for scalar</a:t>
            </a:r>
            <a:r>
              <a:rPr lang="en-US" baseline="0" dirty="0" smtClean="0"/>
              <a:t> categories.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153</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 of course, you can</a:t>
            </a:r>
            <a:r>
              <a:rPr lang="en-US" baseline="0" dirty="0" smtClean="0"/>
              <a:t> specify as many types as you want for each of these categories and call them whatever you like.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154</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As well as change the names of the categories</a:t>
            </a:r>
            <a:r>
              <a:rPr lang="en-US" baseline="0" dirty="0" smtClean="0"/>
              <a:t> themselves. So now you can specify whatever atoms of social state make the most sense for your social world.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BUT THAT’S NOT ALL!</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155</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You can create entirely new categories that are appropriate for your game b</a:t>
            </a:r>
            <a:r>
              <a:rPr lang="en-US" dirty="0" smtClean="0"/>
              <a:t>y</a:t>
            </a:r>
            <a:r>
              <a:rPr lang="en-US" baseline="0" dirty="0" smtClean="0"/>
              <a:t> mixing and matching different properties. So, if we were to make a new category with undirected scalars, for example…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156</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Undirected</a:t>
            </a:r>
            <a:r>
              <a:rPr lang="en-US" baseline="0" dirty="0" smtClean="0"/>
              <a:t> just means that they’re going to be labels applied to individual characters.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157</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 scalar just means that they’re referring to numbers. So, we can</a:t>
            </a:r>
            <a:r>
              <a:rPr lang="en-US" baseline="0" dirty="0" smtClean="0"/>
              <a:t> now refer to numbers tied to individual characters which, among its many uses, </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158</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Can be used to represent</a:t>
            </a:r>
            <a:r>
              <a:rPr lang="en-US" baseline="0" dirty="0" smtClean="0"/>
              <a:t> character attributes like charisma, strength, and intelligence that you might typically find in a role playing game. This is a nice example of how, in addition to increased customizability, Ensemble provides increased expressivity, and can make social physics applicable to genres like RPGs in which it feels like a natural fit.</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159</a:t>
            </a:fld>
            <a:endParaRPr lang="en-US"/>
          </a:p>
        </p:txBody>
      </p:sp>
    </p:spTree>
    <p:extLst>
      <p:ext uri="{BB962C8B-B14F-4D97-AF65-F5344CB8AC3E}">
        <p14:creationId xmlns:p14="http://schemas.microsoft.com/office/powerpoint/2010/main" val="1230507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perhaps needless to say to anyone whose read a choose your own adventure book, not all paths through the story are equally satisfying. But surely this lack of a dynamic, perhaps unsophisticated interaction system, is just because these were some of the first forays into interactive storytelling?</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16</a:t>
            </a:fld>
            <a:endParaRPr lang="en-US"/>
          </a:p>
        </p:txBody>
      </p:sp>
    </p:spTree>
    <p:extLst>
      <p:ext uri="{BB962C8B-B14F-4D97-AF65-F5344CB8AC3E}">
        <p14:creationId xmlns:p14="http://schemas.microsoft.com/office/powerpoint/2010/main" val="223570349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Ensemble also shifted up the way that actions were represented. So, this is the way</a:t>
            </a:r>
            <a:r>
              <a:rPr lang="en-US" baseline="0" dirty="0" smtClean="0"/>
              <a:t> that we saw Prom Week had actions.</a:t>
            </a:r>
            <a:endParaRPr lang="en-US" dirty="0" smtClean="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160</a:t>
            </a:fld>
            <a:endParaRPr lang="en-US"/>
          </a:p>
        </p:txBody>
      </p:sp>
    </p:spTree>
    <p:extLst>
      <p:ext uri="{BB962C8B-B14F-4D97-AF65-F5344CB8AC3E}">
        <p14:creationId xmlns:p14="http://schemas.microsoft.com/office/powerpoint/2010/main" val="427117539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with a max depth of three, it wasn’t amenable to hierarchical social practices</a:t>
            </a:r>
            <a:r>
              <a:rPr lang="en-US" baseline="0" dirty="0" smtClean="0"/>
              <a:t>, and it forced every social exchange to be tied to a specific intent. </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161</a:t>
            </a:fld>
            <a:endParaRPr lang="en-US"/>
          </a:p>
        </p:txBody>
      </p:sp>
    </p:spTree>
    <p:extLst>
      <p:ext uri="{BB962C8B-B14F-4D97-AF65-F5344CB8AC3E}">
        <p14:creationId xmlns:p14="http://schemas.microsoft.com/office/powerpoint/2010/main" val="427117539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structure for actions is now a lot more fluid, allowing</a:t>
            </a:r>
            <a:r>
              <a:rPr lang="en-US" baseline="0" dirty="0" smtClean="0"/>
              <a:t> for more generalized authoring. As we’ve already mentioned, this might take the form of multiple “intent” entry points,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162</a:t>
            </a:fld>
            <a:endParaRPr lang="en-US"/>
          </a:p>
        </p:txBody>
      </p:sp>
    </p:spTree>
    <p:extLst>
      <p:ext uri="{BB962C8B-B14F-4D97-AF65-F5344CB8AC3E}">
        <p14:creationId xmlns:p14="http://schemas.microsoft.com/office/powerpoint/2010/main" val="427117539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volitions for ‘general intents’ potentially leading to a variety of connected ‘sub intents’ And every node along this action tree has </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163</a:t>
            </a:fld>
            <a:endParaRPr lang="en-US"/>
          </a:p>
        </p:txBody>
      </p:sp>
    </p:spTree>
    <p:extLst>
      <p:ext uri="{BB962C8B-B14F-4D97-AF65-F5344CB8AC3E}">
        <p14:creationId xmlns:p14="http://schemas.microsoft.com/office/powerpoint/2010/main" val="427117539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Preconditions, that can preclude branches if certain </a:t>
            </a:r>
            <a:r>
              <a:rPr lang="en-US" dirty="0" err="1" smtClean="0"/>
              <a:t>criterea</a:t>
            </a:r>
            <a:r>
              <a:rPr lang="en-US" baseline="0" dirty="0" smtClean="0"/>
              <a:t> isn’t met in the social state.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164</a:t>
            </a:fld>
            <a:endParaRPr lang="en-US"/>
          </a:p>
        </p:txBody>
      </p:sp>
    </p:spTree>
    <p:extLst>
      <p:ext uri="{BB962C8B-B14F-4D97-AF65-F5344CB8AC3E}">
        <p14:creationId xmlns:p14="http://schemas.microsoft.com/office/powerpoint/2010/main" val="427117539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rules to make certain branches more or less likely to happen.</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165</a:t>
            </a:fld>
            <a:endParaRPr lang="en-US"/>
          </a:p>
        </p:txBody>
      </p:sp>
    </p:spTree>
    <p:extLst>
      <p:ext uri="{BB962C8B-B14F-4D97-AF65-F5344CB8AC3E}">
        <p14:creationId xmlns:p14="http://schemas.microsoft.com/office/powerpoint/2010/main" val="427117539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Roles can</a:t>
            </a:r>
            <a:r>
              <a:rPr lang="en-US" baseline="0" dirty="0" smtClean="0"/>
              <a:t> be specified, and rules can be written to find the best characters to bind to those roles.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166</a:t>
            </a:fld>
            <a:endParaRPr lang="en-US"/>
          </a:p>
        </p:txBody>
      </p:sp>
    </p:spTree>
    <p:extLst>
      <p:ext uri="{BB962C8B-B14F-4D97-AF65-F5344CB8AC3E}">
        <p14:creationId xmlns:p14="http://schemas.microsoft.com/office/powerpoint/2010/main" val="427117539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nodes can make </a:t>
            </a:r>
            <a:r>
              <a:rPr lang="en-US" baseline="0" dirty="0" smtClean="0"/>
              <a:t>actual changes to the social state. And though as of yet there isn’t a ton of internal support for it as of yet, we are optimistic that</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167</a:t>
            </a:fld>
            <a:endParaRPr lang="en-US"/>
          </a:p>
        </p:txBody>
      </p:sp>
    </p:spTree>
    <p:extLst>
      <p:ext uri="{BB962C8B-B14F-4D97-AF65-F5344CB8AC3E}">
        <p14:creationId xmlns:p14="http://schemas.microsoft.com/office/powerpoint/2010/main" val="427117539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format will lend itself well to capturing hierarchical patterns of social behavior.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168</a:t>
            </a:fld>
            <a:endParaRPr lang="en-US"/>
          </a:p>
        </p:txBody>
      </p:sp>
    </p:spTree>
    <p:extLst>
      <p:ext uri="{BB962C8B-B14F-4D97-AF65-F5344CB8AC3E}">
        <p14:creationId xmlns:p14="http://schemas.microsoft.com/office/powerpoint/2010/main" val="427117539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don’t want to go into too much detail now as it’s tough to convey</a:t>
            </a:r>
            <a:r>
              <a:rPr lang="en-US" baseline="0" dirty="0" smtClean="0"/>
              <a:t> the usability of a tool just from screenshots</a:t>
            </a:r>
            <a:r>
              <a:rPr lang="en-US" baseline="0" dirty="0" smtClean="0"/>
              <a:t>, and because we’ll be working with it together in just a moment, </a:t>
            </a:r>
            <a:r>
              <a:rPr lang="en-US" baseline="0" dirty="0" smtClean="0"/>
              <a:t>but I want to give you all a glimpse as to the kinds of things you can do in </a:t>
            </a:r>
            <a:r>
              <a:rPr lang="en-US" baseline="0" dirty="0" smtClean="0"/>
              <a:t>the authoring tool we developed for Ensemble.</a:t>
            </a:r>
            <a:endParaRPr lang="en-US" baseline="0" dirty="0" smtClean="0"/>
          </a:p>
          <a:p>
            <a:endParaRPr lang="en-US" baseline="0" dirty="0" smtClean="0"/>
          </a:p>
          <a:p>
            <a:r>
              <a:rPr lang="en-US" baseline="0" dirty="0" smtClean="0"/>
              <a:t>There’s a command line interface, that will easily let you see the volitions that a character has towards the other characters (as shown here). From here you can also quickly adjust the social state by assigning or removing social facts to people.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169</a:t>
            </a:fld>
            <a:endParaRPr lang="en-US"/>
          </a:p>
        </p:txBody>
      </p:sp>
    </p:spTree>
    <p:extLst>
      <p:ext uri="{BB962C8B-B14F-4D97-AF65-F5344CB8AC3E}">
        <p14:creationId xmlns:p14="http://schemas.microsoft.com/office/powerpoint/2010/main" val="2945314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Well surprise surprise, this is frequently the type of structure you get when you play AAA games—even</a:t>
            </a:r>
            <a:r>
              <a:rPr lang="en-US" baseline="0" dirty="0" smtClean="0"/>
              <a:t> games which have an emphasis on story.</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17</a:t>
            </a:fld>
            <a:endParaRPr lang="en-US"/>
          </a:p>
        </p:txBody>
      </p:sp>
    </p:spTree>
    <p:extLst>
      <p:ext uri="{BB962C8B-B14F-4D97-AF65-F5344CB8AC3E}">
        <p14:creationId xmlns:p14="http://schemas.microsoft.com/office/powerpoint/2010/main" val="20543953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a big list of all of the influence</a:t>
            </a:r>
            <a:r>
              <a:rPr lang="en-US" baseline="0" dirty="0" smtClean="0"/>
              <a:t> rules that you’ve written for the system. And if you click on any of them (or click on that “new volition rule” button) </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170</a:t>
            </a:fld>
            <a:endParaRPr lang="en-US"/>
          </a:p>
        </p:txBody>
      </p:sp>
    </p:spTree>
    <p:extLst>
      <p:ext uri="{BB962C8B-B14F-4D97-AF65-F5344CB8AC3E}">
        <p14:creationId xmlns:p14="http://schemas.microsoft.com/office/powerpoint/2010/main" val="107244714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It’ll take you to the Rule Editor.</a:t>
            </a:r>
            <a:r>
              <a:rPr lang="en-US" baseline="0" dirty="0" smtClean="0"/>
              <a:t> This should hopefully look a little familiar to you! Here you can see a nice representation of the LHS (it’s the part with the yellow background) and the RHS (it</a:t>
            </a:r>
            <a:r>
              <a:rPr lang="fr-FR" baseline="0" dirty="0" smtClean="0"/>
              <a:t>’</a:t>
            </a:r>
            <a:r>
              <a:rPr lang="en-US" baseline="0" dirty="0" smtClean="0"/>
              <a:t>s the part with the green background) just as we were discussing before. Making it fun and easy to author your own social rules!</a:t>
            </a:r>
          </a:p>
          <a:p>
            <a:endParaRPr lang="en-US" baseline="0" dirty="0" smtClean="0"/>
          </a:p>
          <a:p>
            <a:r>
              <a:rPr lang="en-US" baseline="0" dirty="0" smtClean="0"/>
              <a:t>So</a:t>
            </a:r>
            <a:r>
              <a:rPr lang="en-US" baseline="0" dirty="0" smtClean="0"/>
              <a:t>, we’ll be authoring together in just a second, so this isn’t really goodbye, but we’re reaching the end of the talk-portion of class for today.</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171</a:t>
            </a:fld>
            <a:endParaRPr lang="en-US"/>
          </a:p>
        </p:txBody>
      </p:sp>
    </p:spTree>
    <p:extLst>
      <p:ext uri="{BB962C8B-B14F-4D97-AF65-F5344CB8AC3E}">
        <p14:creationId xmlns:p14="http://schemas.microsoft.com/office/powerpoint/2010/main" val="275371313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Thank you very much for your time!</a:t>
            </a:r>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172</a:t>
            </a:fld>
            <a:endParaRPr lang="en-US"/>
          </a:p>
        </p:txBody>
      </p:sp>
    </p:spTree>
    <p:extLst>
      <p:ext uri="{BB962C8B-B14F-4D97-AF65-F5344CB8AC3E}">
        <p14:creationId xmlns:p14="http://schemas.microsoft.com/office/powerpoint/2010/main" val="224824426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Hopefully, I've managed to convince you that social physics is, in fact, an exciting direction to take works of interactive narrative</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173</a:t>
            </a:fld>
            <a:endParaRPr lang="en-US"/>
          </a:p>
        </p:txBody>
      </p:sp>
    </p:spTree>
    <p:extLst>
      <p:ext uri="{BB962C8B-B14F-4D97-AF65-F5344CB8AC3E}">
        <p14:creationId xmlns:p14="http://schemas.microsoft.com/office/powerpoint/2010/main" val="66457937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even more importantly, that you feel that *you* now have the power to create your own social worlds using the Ensemble Engine.</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174</a:t>
            </a:fld>
            <a:endParaRPr lang="en-US"/>
          </a:p>
        </p:txBody>
      </p:sp>
    </p:spTree>
    <p:extLst>
      <p:ext uri="{BB962C8B-B14F-4D97-AF65-F5344CB8AC3E}">
        <p14:creationId xmlns:p14="http://schemas.microsoft.com/office/powerpoint/2010/main" val="66457937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regardless, I encourage all of you to push the limits on what it means to be a game,</a:t>
            </a:r>
            <a:r>
              <a:rPr lang="en-US" baseline="0" dirty="0" smtClean="0"/>
              <a:t> and what it means to be a piece of interactive narrative.</a:t>
            </a:r>
            <a:r>
              <a:rPr lang="en-US" dirty="0" smtClean="0"/>
              <a:t> Push on</a:t>
            </a:r>
            <a:r>
              <a:rPr lang="en-US" baseline="0" dirty="0" smtClean="0"/>
              <a:t> </a:t>
            </a:r>
            <a:r>
              <a:rPr lang="en-US" dirty="0" smtClean="0"/>
              <a:t>those boundaries! Discover</a:t>
            </a:r>
            <a:r>
              <a:rPr lang="en-US" baseline="0" dirty="0" smtClean="0"/>
              <a:t> </a:t>
            </a:r>
            <a:r>
              <a:rPr lang="en-US" dirty="0" smtClean="0"/>
              <a:t>uncharted territory! You're in college, you have your whole lives ahead of you! Now is the time to be courageous</a:t>
            </a:r>
            <a:r>
              <a:rPr lang="en-US" baseline="0" dirty="0" smtClean="0"/>
              <a:t> in your design.</a:t>
            </a:r>
            <a:endParaRPr lang="en-US" dirty="0" smtClean="0"/>
          </a:p>
          <a:p>
            <a:endParaRPr lang="en-US" dirty="0" smtClean="0"/>
          </a:p>
          <a:p>
            <a:r>
              <a:rPr lang="en-US" dirty="0" smtClean="0"/>
              <a:t>Whether</a:t>
            </a:r>
            <a:r>
              <a:rPr lang="en-US" baseline="0" dirty="0" smtClean="0"/>
              <a:t> that involves social physics or not, y</a:t>
            </a:r>
            <a:r>
              <a:rPr lang="en-US" dirty="0" smtClean="0"/>
              <a:t>ou can do anything.</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175</a:t>
            </a:fld>
            <a:endParaRPr lang="en-US"/>
          </a:p>
        </p:txBody>
      </p:sp>
    </p:spTree>
    <p:extLst>
      <p:ext uri="{BB962C8B-B14F-4D97-AF65-F5344CB8AC3E}">
        <p14:creationId xmlns:p14="http://schemas.microsoft.com/office/powerpoint/2010/main" val="66457937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believe in all of you.</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176</a:t>
            </a:fld>
            <a:endParaRPr lang="en-US"/>
          </a:p>
        </p:txBody>
      </p:sp>
    </p:spTree>
    <p:extLst>
      <p:ext uri="{BB962C8B-B14F-4D97-AF65-F5344CB8AC3E}">
        <p14:creationId xmlns:p14="http://schemas.microsoft.com/office/powerpoint/2010/main" val="66457937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again! Any questions?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177</a:t>
            </a:fld>
            <a:endParaRPr lang="en-US"/>
          </a:p>
        </p:txBody>
      </p:sp>
    </p:spTree>
    <p:extLst>
      <p:ext uri="{BB962C8B-B14F-4D97-AF65-F5344CB8AC3E}">
        <p14:creationId xmlns:p14="http://schemas.microsoft.com/office/powerpoint/2010/main" val="251771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story games try to convince players otherwise that</a:t>
            </a:r>
            <a:r>
              <a:rPr lang="en-US" baseline="0" dirty="0" smtClean="0"/>
              <a:t> the narrative is being influenced by a rich, dynamic simulation of the character’s populating the game, such as in </a:t>
            </a:r>
            <a:r>
              <a:rPr lang="en-US" baseline="0" dirty="0" err="1" smtClean="0"/>
              <a:t>TellTale’s</a:t>
            </a:r>
            <a:r>
              <a:rPr lang="en-US" baseline="0" dirty="0" smtClean="0"/>
              <a:t> The Walking Dead. As the player makes decisions, the game informs the player that characters will remember decisions you made. So here, Clementine, the girl with the hat in the foreground, is going to remember something that Lee, the player character, said.  But </a:t>
            </a:r>
            <a:r>
              <a:rPr lang="en-US" baseline="0" dirty="0" err="1" smtClean="0"/>
              <a:t>Keven</a:t>
            </a:r>
            <a:r>
              <a:rPr lang="en-US" baseline="0" dirty="0" smtClean="0"/>
              <a:t> Bruner, CEO of </a:t>
            </a:r>
            <a:r>
              <a:rPr lang="en-US" baseline="0" dirty="0" err="1" smtClean="0"/>
              <a:t>TellTale</a:t>
            </a:r>
            <a:r>
              <a:rPr lang="en-US" baseline="0" dirty="0" smtClean="0"/>
              <a:t>, has even gone on record to say that sometimes those messages pop up and there is *no* internal simulation, nothing behind the scenes keep track of it. Clementine, might in fact, not remember that!</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18</a:t>
            </a:fld>
            <a:endParaRPr lang="en-US"/>
          </a:p>
        </p:txBody>
      </p:sp>
    </p:spTree>
    <p:extLst>
      <p:ext uri="{BB962C8B-B14F-4D97-AF65-F5344CB8AC3E}">
        <p14:creationId xmlns:p14="http://schemas.microsoft.com/office/powerpoint/2010/main" val="3565297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means that these games frequently boil down to simple quest flags, branching you down one of a handful of different narratives, with perhaps touches of unique narration depending on the history of choices you've made.</a:t>
            </a:r>
            <a:r>
              <a:rPr lang="en-US" baseline="0" dirty="0" smtClean="0"/>
              <a:t> In spite of the many choices player’s can make in The Walking Dead, there’s only a small handful of narratively meaningful variations in the plot. And although it’s maybe a little hard to see, at the bottom of this chart we can see both of these main branches collapsing back into each other to a single point.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19</a:t>
            </a:fld>
            <a:endParaRPr lang="en-US"/>
          </a:p>
        </p:txBody>
      </p:sp>
    </p:spTree>
    <p:extLst>
      <p:ext uri="{BB962C8B-B14F-4D97-AF65-F5344CB8AC3E}">
        <p14:creationId xmlns:p14="http://schemas.microsoft.com/office/powerpoint/2010/main" val="2569799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I mean by social physics? Let alone social physics engine?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a:t>
            </a:fld>
            <a:endParaRPr lang="en-US"/>
          </a:p>
        </p:txBody>
      </p:sp>
    </p:spTree>
    <p:extLst>
      <p:ext uri="{BB962C8B-B14F-4D97-AF65-F5344CB8AC3E}">
        <p14:creationId xmlns:p14="http://schemas.microsoft.com/office/powerpoint/2010/main" val="669324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a:t>
            </a:r>
            <a:r>
              <a:rPr lang="en-US" baseline="0" dirty="0" smtClean="0"/>
              <a:t> somewhat common technique in the domain of interactive storytelling. There may indeed be divergences in the narrative based on choices you’ve made, but they’ll frequently all collapse back to a single point, resulting in a narrative structure known as a String of Pearls. As the story continues, later pearls tend to have little to no reference to your past actions and decisions as a player. And *to be fair* its understandable why. We just saw Paper Pong is nearly 200 pages long, and the only decisions you can make are to move the paddle up and down! Imagine trying to hand-write well-crafted beautiful unique stories for every player decision in a story game! It would quickly grow untenable for a writer to account for every choice! So its an understandable concession! It’s a really hard problem! So let me take this moment to say that I think that The Walking Dead and Mass Effect and others of their ilk all *remarkable* games and worthy of copious praise and acclaim. I’m just pointing out that the technology driving their narratives isn’t necessarily that sophisticated.</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20</a:t>
            </a:fld>
            <a:endParaRPr lang="en-US"/>
          </a:p>
        </p:txBody>
      </p:sp>
    </p:spTree>
    <p:extLst>
      <p:ext uri="{BB962C8B-B14F-4D97-AF65-F5344CB8AC3E}">
        <p14:creationId xmlns:p14="http://schemas.microsoft.com/office/powerpoint/2010/main" val="4038727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a:t>
            </a:r>
          </a:p>
          <a:p>
            <a:endParaRPr lang="en-US" dirty="0" smtClean="0"/>
          </a:p>
          <a:p>
            <a:r>
              <a:rPr lang="en-US" dirty="0" smtClean="0"/>
              <a:t>&lt;breath&gt;</a:t>
            </a:r>
          </a:p>
          <a:p>
            <a:endParaRPr lang="en-US" dirty="0" smtClean="0"/>
          </a:p>
          <a:p>
            <a:r>
              <a:rPr lang="en-US" dirty="0" smtClean="0"/>
              <a:t>What were we talking about? Oh yeah, social physics.</a:t>
            </a:r>
          </a:p>
          <a:p>
            <a:endParaRPr lang="en-US" dirty="0" smtClean="0"/>
          </a:p>
          <a:p>
            <a:r>
              <a:rPr lang="en-US" dirty="0" smtClean="0"/>
              <a:t>So, what is social physics? Well, among</a:t>
            </a:r>
            <a:r>
              <a:rPr lang="en-US" baseline="0" dirty="0" smtClean="0"/>
              <a:t> other things…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21</a:t>
            </a:fld>
            <a:endParaRPr lang="en-US"/>
          </a:p>
        </p:txBody>
      </p:sp>
    </p:spTree>
    <p:extLst>
      <p:ext uri="{BB962C8B-B14F-4D97-AF65-F5344CB8AC3E}">
        <p14:creationId xmlns:p14="http://schemas.microsoft.com/office/powerpoint/2010/main" val="2356967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an attempt to leverage the dynamism of “normal” physics in a narrative setting.</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22</a:t>
            </a:fld>
            <a:endParaRPr lang="en-US"/>
          </a:p>
        </p:txBody>
      </p:sp>
    </p:spTree>
    <p:extLst>
      <p:ext uri="{BB962C8B-B14F-4D97-AF65-F5344CB8AC3E}">
        <p14:creationId xmlns:p14="http://schemas.microsoft.com/office/powerpoint/2010/main" val="2533067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just like how in Angry Birds, you land that perfect shot and everything dynamically falls into place...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23</a:t>
            </a:fld>
            <a:endParaRPr lang="en-US"/>
          </a:p>
        </p:txBody>
      </p:sp>
    </p:spTree>
    <p:extLst>
      <p:ext uri="{BB962C8B-B14F-4D97-AF65-F5344CB8AC3E}">
        <p14:creationId xmlns:p14="http://schemas.microsoft.com/office/powerpoint/2010/main" val="3428859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there to be social situations with high potential energy that you can interact with and the system will automatically deal with the social fall out.</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24</a:t>
            </a:fld>
            <a:endParaRPr lang="en-US"/>
          </a:p>
        </p:txBody>
      </p:sp>
    </p:spTree>
    <p:extLst>
      <p:ext uri="{BB962C8B-B14F-4D97-AF65-F5344CB8AC3E}">
        <p14:creationId xmlns:p14="http://schemas.microsoft.com/office/powerpoint/2010/main" val="2973756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Short, We want to make social situations playable.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25</a:t>
            </a:fld>
            <a:endParaRPr lang="en-US"/>
          </a:p>
        </p:txBody>
      </p:sp>
    </p:spTree>
    <p:extLst>
      <p:ext uri="{BB962C8B-B14F-4D97-AF65-F5344CB8AC3E}">
        <p14:creationId xmlns:p14="http://schemas.microsoft.com/office/powerpoint/2010/main" val="3051545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few examples of this that have been made so far is the game Prom Week</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26</a:t>
            </a:fld>
            <a:endParaRPr lang="en-US"/>
          </a:p>
        </p:txBody>
      </p:sp>
    </p:spTree>
    <p:extLst>
      <p:ext uri="{BB962C8B-B14F-4D97-AF65-F5344CB8AC3E}">
        <p14:creationId xmlns:p14="http://schemas.microsoft.com/office/powerpoint/2010/main" val="1961517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Prom Week was made by many people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27</a:t>
            </a:fld>
            <a:endParaRPr lang="en-US"/>
          </a:p>
        </p:txBody>
      </p:sp>
    </p:spTree>
    <p:extLst>
      <p:ext uri="{BB962C8B-B14F-4D97-AF65-F5344CB8AC3E}">
        <p14:creationId xmlns:p14="http://schemas.microsoft.com/office/powerpoint/2010/main" val="795965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Including myself…</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28</a:t>
            </a:fld>
            <a:endParaRPr lang="en-US"/>
          </a:p>
        </p:txBody>
      </p:sp>
    </p:spTree>
    <p:extLst>
      <p:ext uri="{BB962C8B-B14F-4D97-AF65-F5344CB8AC3E}">
        <p14:creationId xmlns:p14="http://schemas.microsoft.com/office/powerpoint/2010/main" val="778863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Aaron</a:t>
            </a:r>
            <a:r>
              <a:rPr lang="en-US" baseline="0" dirty="0" smtClean="0"/>
              <a:t> Reed, who literally *wrote the book* on Interactive Fiction. Or at least the book that you’ve been reading in this class.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29</a:t>
            </a:fld>
            <a:endParaRPr lang="en-US"/>
          </a:p>
        </p:txBody>
      </p:sp>
    </p:spTree>
    <p:extLst>
      <p:ext uri="{BB962C8B-B14F-4D97-AF65-F5344CB8AC3E}">
        <p14:creationId xmlns:p14="http://schemas.microsoft.com/office/powerpoint/2010/main" val="3198835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a great question! To answer it, lets take a look at "normal" physics engines.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a:t>
            </a:fld>
            <a:endParaRPr lang="en-US"/>
          </a:p>
        </p:txBody>
      </p:sp>
    </p:spTree>
    <p:extLst>
      <p:ext uri="{BB962C8B-B14F-4D97-AF65-F5344CB8AC3E}">
        <p14:creationId xmlns:p14="http://schemas.microsoft.com/office/powerpoint/2010/main" val="3326520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Noah </a:t>
            </a:r>
            <a:r>
              <a:rPr lang="en-US" dirty="0" err="1" smtClean="0"/>
              <a:t>Wardrip-Fruin</a:t>
            </a:r>
            <a:r>
              <a:rPr lang="en-US" dirty="0" smtClean="0"/>
              <a:t>, who wrote</a:t>
            </a:r>
            <a:r>
              <a:rPr lang="en-US" baseline="0" dirty="0" smtClean="0"/>
              <a:t> the OTHER BOOK that you’ve been reading (Expressive Processing)</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30</a:t>
            </a:fld>
            <a:endParaRPr lang="en-US"/>
          </a:p>
        </p:txBody>
      </p:sp>
    </p:spTree>
    <p:extLst>
      <p:ext uri="{BB962C8B-B14F-4D97-AF65-F5344CB8AC3E}">
        <p14:creationId xmlns:p14="http://schemas.microsoft.com/office/powerpoint/2010/main" val="4026846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t>
            </a:r>
            <a:r>
              <a:rPr lang="en-US" dirty="0" err="1" smtClean="0"/>
              <a:t>collegues</a:t>
            </a:r>
            <a:r>
              <a:rPr lang="en-US" dirty="0" smtClean="0"/>
              <a:t>/faculty</a:t>
            </a:r>
            <a:r>
              <a:rPr lang="en-US" baseline="0" dirty="0" smtClean="0"/>
              <a:t> Josh McCoy, Mike </a:t>
            </a:r>
            <a:r>
              <a:rPr lang="en-US" baseline="0" dirty="0" err="1" smtClean="0"/>
              <a:t>Treanor</a:t>
            </a:r>
            <a:r>
              <a:rPr lang="en-US" baseline="0" dirty="0" smtClean="0"/>
              <a:t>, and Michael </a:t>
            </a:r>
            <a:r>
              <a:rPr lang="en-US" baseline="0" dirty="0" err="1" smtClean="0"/>
              <a:t>Mateas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31</a:t>
            </a:fld>
            <a:endParaRPr lang="en-US"/>
          </a:p>
        </p:txBody>
      </p:sp>
    </p:spTree>
    <p:extLst>
      <p:ext uri="{BB962C8B-B14F-4D97-AF65-F5344CB8AC3E}">
        <p14:creationId xmlns:p14="http://schemas.microsoft.com/office/powerpoint/2010/main" val="30767634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 veritable bevy of undergraduate students, not unlike yourselves, who wanted to get involved with games research.</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32</a:t>
            </a:fld>
            <a:endParaRPr lang="en-US"/>
          </a:p>
        </p:txBody>
      </p:sp>
    </p:spTree>
    <p:extLst>
      <p:ext uri="{BB962C8B-B14F-4D97-AF65-F5344CB8AC3E}">
        <p14:creationId xmlns:p14="http://schemas.microsoft.com/office/powerpoint/2010/main" val="3105166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We’ll start with a little overview of </a:t>
            </a:r>
            <a:r>
              <a:rPr lang="en-US" baseline="0" dirty="0" smtClean="0"/>
              <a:t>how gameplay in Prom Week works before we dive into its architecture and how it enables social physics.</a:t>
            </a:r>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33</a:t>
            </a:fld>
            <a:endParaRPr lang="en-US"/>
          </a:p>
        </p:txBody>
      </p:sp>
    </p:spTree>
    <p:extLst>
      <p:ext uri="{BB962C8B-B14F-4D97-AF65-F5344CB8AC3E}">
        <p14:creationId xmlns:p14="http://schemas.microsoft.com/office/powerpoint/2010/main" val="9159009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As its name implies, Prom Week takes place in the dramatic week before a high school Prom. Players choose a character’s campaign, which will task the player with achieving certain social goals for that character.</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34</a:t>
            </a:fld>
            <a:endParaRPr lang="en-US"/>
          </a:p>
        </p:txBody>
      </p:sp>
    </p:spTree>
    <p:extLst>
      <p:ext uri="{BB962C8B-B14F-4D97-AF65-F5344CB8AC3E}">
        <p14:creationId xmlns:p14="http://schemas.microsoft.com/office/powerpoint/2010/main" val="915900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These goals might range from classic prom-incentives such as getting a date, to more vindictive offerings such as giving a notorious bully his comeuppance. Though the goals vary by campaign, the means of achieving them remains the same: you massage the social state of the world to suit your needs!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Describing the basic interaction of loop of Prom Week is pretty simple. Every turn you as the player will pick a character, pick a second character, choose something for the first character to do with the second character, and voila! Do it again! Easy!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35</a:t>
            </a:fld>
            <a:endParaRPr lang="en-US"/>
          </a:p>
        </p:txBody>
      </p:sp>
    </p:spTree>
    <p:extLst>
      <p:ext uri="{BB962C8B-B14F-4D97-AF65-F5344CB8AC3E}">
        <p14:creationId xmlns:p14="http://schemas.microsoft.com/office/powerpoint/2010/main" val="915900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Describing the basic interaction of loop of Prom Week is pretty simple. Every turn you as the player will pick a character, pick a second character, choose something for the first character to do with the second character, and voila! Do it again! Easy!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36</a:t>
            </a:fld>
            <a:endParaRPr lang="en-US"/>
          </a:p>
        </p:txBody>
      </p:sp>
    </p:spTree>
    <p:extLst>
      <p:ext uri="{BB962C8B-B14F-4D97-AF65-F5344CB8AC3E}">
        <p14:creationId xmlns:p14="http://schemas.microsoft.com/office/powerpoint/2010/main" val="915900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 is what a typical level in Prom Week looks</a:t>
            </a:r>
            <a:r>
              <a:rPr lang="en-US" baseline="0" dirty="0" smtClean="0"/>
              <a:t> like. You can click on any of these characters. Let’s pretend that we clicked on Oswald, who is the guy on the far left, and then let’s pretend we clicked on Doug, who is the guy in the middle wearing the hat.</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37</a:t>
            </a:fld>
            <a:endParaRPr lang="en-US"/>
          </a:p>
        </p:txBody>
      </p:sp>
    </p:spTree>
    <p:extLst>
      <p:ext uri="{BB962C8B-B14F-4D97-AF65-F5344CB8AC3E}">
        <p14:creationId xmlns:p14="http://schemas.microsoft.com/office/powerpoint/2010/main" val="2327209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We’d be presented</a:t>
            </a:r>
            <a:r>
              <a:rPr lang="en-US" baseline="0" dirty="0" smtClean="0"/>
              <a:t> with a screen that looks like this. On the left here, in the thought bubble, you can see all of the things that Oswald wants to do with Doug, things like Show Off, Insult, and Bully. So it looks like Oswald doesn’t really like Doug very much. However, we can see that he also wants to Woo him, hinting that their relationship, or at least Oswald’s feelings for Doug, might be a little more complex than they appeared at first glance. There seems to be something under the surface that is making Oswald want to take these seemingly contradictory actions towards Doug.</a:t>
            </a:r>
          </a:p>
          <a:p>
            <a:endParaRPr lang="en-US" baseline="0" dirty="0" smtClean="0"/>
          </a:p>
          <a:p>
            <a:r>
              <a:rPr lang="en-US" baseline="0" dirty="0" smtClean="0"/>
              <a:t>This leads us to a Big Question whose answer will help show how social physics are used in Prom Week:</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38</a:t>
            </a:fld>
            <a:endParaRPr lang="en-US"/>
          </a:p>
        </p:txBody>
      </p:sp>
    </p:spTree>
    <p:extLst>
      <p:ext uri="{BB962C8B-B14F-4D97-AF65-F5344CB8AC3E}">
        <p14:creationId xmlns:p14="http://schemas.microsoft.com/office/powerpoint/2010/main" val="27667051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characters</a:t>
            </a:r>
            <a:r>
              <a:rPr lang="en-US" baseline="0" dirty="0" smtClean="0"/>
              <a:t> decide what they want to do with each other? Answering this question is going to teach us all many things about how the guts of Prom Week work. There’s a lot of factors involved, so it</a:t>
            </a:r>
            <a:r>
              <a:rPr lang="fr-FR" baseline="0" dirty="0" smtClean="0"/>
              <a:t>’</a:t>
            </a:r>
            <a:r>
              <a:rPr lang="en-US" baseline="0" dirty="0" smtClean="0"/>
              <a:t>s a little complex. But, one thing that’s *not* complex is first saying what the answer *isn’t*.</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39</a:t>
            </a:fld>
            <a:endParaRPr lang="en-US"/>
          </a:p>
        </p:txBody>
      </p:sp>
    </p:spTree>
    <p:extLst>
      <p:ext uri="{BB962C8B-B14F-4D97-AF65-F5344CB8AC3E}">
        <p14:creationId xmlns:p14="http://schemas.microsoft.com/office/powerpoint/2010/main" val="1163407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Normal physics engines make it easy to work with things like gravity, </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a:t>
            </a:fld>
            <a:endParaRPr lang="en-US"/>
          </a:p>
        </p:txBody>
      </p:sp>
    </p:spTree>
    <p:extLst>
      <p:ext uri="{BB962C8B-B14F-4D97-AF65-F5344CB8AC3E}">
        <p14:creationId xmlns:p14="http://schemas.microsoft.com/office/powerpoint/2010/main" val="35772541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game authors did *not* hand author every character action choice! </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40</a:t>
            </a:fld>
            <a:endParaRPr lang="en-US"/>
          </a:p>
        </p:txBody>
      </p:sp>
    </p:spTree>
    <p:extLst>
      <p:ext uri="{BB962C8B-B14F-4D97-AF65-F5344CB8AC3E}">
        <p14:creationId xmlns:p14="http://schemas.microsoft.com/office/powerpoint/2010/main" val="1083899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is not Paper Pong! The</a:t>
            </a:r>
            <a:r>
              <a:rPr lang="en-US" baseline="0" dirty="0" smtClean="0"/>
              <a:t> system is dynamically figuring out what the characters want to do at every turn of the game. And because of that the number of ‘branches’ that are possible are far beyond anything that would be capable of being produced by hand.</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41</a:t>
            </a:fld>
            <a:endParaRPr lang="en-US"/>
          </a:p>
        </p:txBody>
      </p:sp>
    </p:spTree>
    <p:extLst>
      <p:ext uri="{BB962C8B-B14F-4D97-AF65-F5344CB8AC3E}">
        <p14:creationId xmlns:p14="http://schemas.microsoft.com/office/powerpoint/2010/main" val="24308403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a:t>
            </a:r>
            <a:r>
              <a:rPr lang="en-US" baseline="0" dirty="0" smtClean="0"/>
              <a:t> give you a sense as to the branching factor, let’s take a look at a visualization of actual player’s play </a:t>
            </a:r>
            <a:r>
              <a:rPr lang="en-US" baseline="0" dirty="0" err="1" smtClean="0"/>
              <a:t>throughs</a:t>
            </a:r>
            <a:r>
              <a:rPr lang="en-US" baseline="0" dirty="0" smtClean="0"/>
              <a:t> of a campaign of Prom Week. Each one of those vertical blue lines represents a different real-world player’s path through the game. This band represents about 1 third of the total plays of that single campaign of Prom Week (of which we have about 10), and although some of them start off the same (as we can see in this insert, any box that isn’t colored in blue means that multiple players went down the same path), they all quickly turn into paths that no other player experienced before. And again, those are all paths made by actual players and it already doesn’t fit on the slide. If we were visualizing the total amount of *possible* traces of the campaign, this would be astronomically bigger!</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42</a:t>
            </a:fld>
            <a:endParaRPr lang="en-US"/>
          </a:p>
        </p:txBody>
      </p:sp>
    </p:spTree>
    <p:extLst>
      <p:ext uri="{BB962C8B-B14F-4D97-AF65-F5344CB8AC3E}">
        <p14:creationId xmlns:p14="http://schemas.microsoft.com/office/powerpoint/2010/main" val="24308403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is the potential power of dynamic narrative! Of social physics! So, how do we do it?</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43</a:t>
            </a:fld>
            <a:endParaRPr lang="en-US"/>
          </a:p>
        </p:txBody>
      </p:sp>
    </p:spTree>
    <p:extLst>
      <p:ext uri="{BB962C8B-B14F-4D97-AF65-F5344CB8AC3E}">
        <p14:creationId xmlns:p14="http://schemas.microsoft.com/office/powerpoint/2010/main" val="24308403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the way that Prom Week does it</a:t>
            </a:r>
            <a:r>
              <a:rPr lang="en-US" baseline="0" dirty="0" smtClean="0"/>
              <a:t> is through a slew of “influence rules” that reason over the social state. We’ll dive into those in just a second, but just so you know where we’re going, the influence rules will look at the current social state to form character volitions.</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44</a:t>
            </a:fld>
            <a:endParaRPr lang="en-US"/>
          </a:p>
        </p:txBody>
      </p:sp>
    </p:spTree>
    <p:extLst>
      <p:ext uri="{BB962C8B-B14F-4D97-AF65-F5344CB8AC3E}">
        <p14:creationId xmlns:p14="http://schemas.microsoft.com/office/powerpoint/2010/main" val="28854242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volitions are very high-level goals that the characters will form with each other, such as Starting to date each other, or raising or lowering affinity for each other.</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45</a:t>
            </a:fld>
            <a:endParaRPr lang="en-US"/>
          </a:p>
        </p:txBody>
      </p:sp>
    </p:spTree>
    <p:extLst>
      <p:ext uri="{BB962C8B-B14F-4D97-AF65-F5344CB8AC3E}">
        <p14:creationId xmlns:p14="http://schemas.microsoft.com/office/powerpoint/2010/main" val="2885424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Once the characters have formed their volitions for each other, there is a separate process that picks the best social exchange or the best action for that character to take towards their target, such as asking them out, or insulting them, or wooing them.</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46</a:t>
            </a:fld>
            <a:endParaRPr lang="en-US"/>
          </a:p>
        </p:txBody>
      </p:sp>
    </p:spTree>
    <p:extLst>
      <p:ext uri="{BB962C8B-B14F-4D97-AF65-F5344CB8AC3E}">
        <p14:creationId xmlns:p14="http://schemas.microsoft.com/office/powerpoint/2010/main" val="2885424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let’s just focus on these guys, right now. The influence rules and the social state.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47</a:t>
            </a:fld>
            <a:endParaRPr lang="en-US"/>
          </a:p>
        </p:txBody>
      </p:sp>
    </p:spTree>
    <p:extLst>
      <p:ext uri="{BB962C8B-B14F-4D97-AF65-F5344CB8AC3E}">
        <p14:creationId xmlns:p14="http://schemas.microsoft.com/office/powerpoint/2010/main" val="28854242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a:t>
            </a:r>
            <a:r>
              <a:rPr lang="en-US" baseline="0" dirty="0" smtClean="0"/>
              <a:t> the social state, as I think it’s a little easier to </a:t>
            </a:r>
            <a:r>
              <a:rPr lang="en-US" baseline="0" dirty="0" err="1" smtClean="0"/>
              <a:t>groc</a:t>
            </a:r>
            <a:r>
              <a:rPr lang="en-US" baseline="0" dirty="0" smtClean="0"/>
              <a:t>. </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48</a:t>
            </a:fld>
            <a:endParaRPr lang="en-US"/>
          </a:p>
        </p:txBody>
      </p:sp>
    </p:spTree>
    <p:extLst>
      <p:ext uri="{BB962C8B-B14F-4D97-AF65-F5344CB8AC3E}">
        <p14:creationId xmlns:p14="http://schemas.microsoft.com/office/powerpoint/2010/main" val="18687064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social state is made up of a bunch of social facts. </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49</a:t>
            </a:fld>
            <a:endParaRPr lang="en-US"/>
          </a:p>
        </p:txBody>
      </p:sp>
    </p:spTree>
    <p:extLst>
      <p:ext uri="{BB962C8B-B14F-4D97-AF65-F5344CB8AC3E}">
        <p14:creationId xmlns:p14="http://schemas.microsoft.com/office/powerpoint/2010/main" val="1868706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Or</a:t>
            </a:r>
            <a:r>
              <a:rPr lang="en-US" baseline="0" dirty="0" smtClean="0"/>
              <a:t> </a:t>
            </a:r>
            <a:r>
              <a:rPr lang="en-US" dirty="0" smtClean="0"/>
              <a:t>momentum, and other forces, and integrate all of these things into your game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a:t>
            </a:fld>
            <a:endParaRPr lang="en-US"/>
          </a:p>
        </p:txBody>
      </p:sp>
    </p:spTree>
    <p:extLst>
      <p:ext uri="{BB962C8B-B14F-4D97-AF65-F5344CB8AC3E}">
        <p14:creationId xmlns:p14="http://schemas.microsoft.com/office/powerpoint/2010/main" val="39596326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Each one of these facts is describing some truth about the world. Some sample facts might be that Doug has the trait humble, Chloe has the status “has a crush on Doug” and Oswald and Doug are enemies.</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50</a:t>
            </a:fld>
            <a:endParaRPr lang="en-US"/>
          </a:p>
        </p:txBody>
      </p:sp>
    </p:spTree>
    <p:extLst>
      <p:ext uri="{BB962C8B-B14F-4D97-AF65-F5344CB8AC3E}">
        <p14:creationId xmlns:p14="http://schemas.microsoft.com/office/powerpoint/2010/main" val="18687064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when you first launch the game, the world is full of social facts such as these, known as “the starting state.” The starting state makes up the backstory of the world (we wanted these characters to feel like they had a history with each other, as if you’re coming in in medias res)</a:t>
            </a:r>
          </a:p>
          <a:p>
            <a:r>
              <a:rPr lang="en-US" baseline="0" dirty="0" smtClean="0"/>
              <a:t>----- Meeting Notes (5/16/16 11:35) -----</a:t>
            </a:r>
          </a:p>
          <a:p>
            <a:r>
              <a:rPr lang="en-US" baseline="0" dirty="0" smtClean="0"/>
              <a:t>Look up "in medias res" how to pronounce, etc.</a:t>
            </a:r>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51</a:t>
            </a:fld>
            <a:endParaRPr lang="en-US"/>
          </a:p>
        </p:txBody>
      </p:sp>
    </p:spTree>
    <p:extLst>
      <p:ext uri="{BB962C8B-B14F-4D97-AF65-F5344CB8AC3E}">
        <p14:creationId xmlns:p14="http://schemas.microsoft.com/office/powerpoint/2010/main" val="18687064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Playing the game will of course change the state social state of the world significantly.</a:t>
            </a:r>
          </a:p>
          <a:p>
            <a:r>
              <a:rPr lang="en-US" baseline="0" dirty="0" smtClean="0"/>
              <a:t>----- Meeting Notes (5/16/16 11:35) -----</a:t>
            </a:r>
          </a:p>
          <a:p>
            <a:r>
              <a:rPr lang="en-US" baseline="0" dirty="0" smtClean="0"/>
              <a:t>remove extra 'state'</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52</a:t>
            </a:fld>
            <a:endParaRPr lang="en-US"/>
          </a:p>
        </p:txBody>
      </p:sp>
    </p:spTree>
    <p:extLst>
      <p:ext uri="{BB962C8B-B14F-4D97-AF65-F5344CB8AC3E}">
        <p14:creationId xmlns:p14="http://schemas.microsoft.com/office/powerpoint/2010/main" val="18687064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We can see that most social facts have to deal with individual characters and their relationships with one another.</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a:t>
            </a:r>
            <a:r>
              <a:rPr lang="en-US" baseline="0" dirty="0" smtClean="0"/>
              <a:t> that w</a:t>
            </a:r>
            <a:r>
              <a:rPr lang="en-US" dirty="0" smtClean="0"/>
              <a:t>e have categories of social</a:t>
            </a:r>
            <a:r>
              <a:rPr lang="en-US" baseline="0" dirty="0" smtClean="0"/>
              <a:t> facts, including traits, statuses, and relationships. Lets take a moment to talk about the differences between these categories of social facts, starting with traits.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53</a:t>
            </a:fld>
            <a:endParaRPr lang="en-US"/>
          </a:p>
        </p:txBody>
      </p:sp>
    </p:spTree>
    <p:extLst>
      <p:ext uri="{BB962C8B-B14F-4D97-AF65-F5344CB8AC3E}">
        <p14:creationId xmlns:p14="http://schemas.microsoft.com/office/powerpoint/2010/main" val="18687064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Traits,</a:t>
            </a:r>
            <a:r>
              <a:rPr lang="en-US" baseline="0" dirty="0" smtClean="0"/>
              <a:t> in Prom Week, always pertain to a single individual character, they never change, and are meant to generally distinguish characters from one another. So, here we see three characters, Doug, Chloe, and Monica, with two traits apiece – Doug’s a humble pacifist, Chloe is friendly but clumsy, and Monica is arrogant but her fashion sense is exquisite. So, we have a snooty rich girl, a lovable klutz, and a hippie skater boy.</a:t>
            </a:r>
          </a:p>
          <a:p>
            <a:endParaRPr lang="en-US" baseline="0" dirty="0" smtClean="0"/>
          </a:p>
          <a:p>
            <a:r>
              <a:rPr lang="en-US" baseline="0" dirty="0" smtClean="0"/>
              <a:t>This is also perhaps a good time to mention that: we do not claim that Prom Week is an accurate representation of a real life high school experience. Instead, what we did to create the types of traits (and other social facts in the world) is we did an in-depth </a:t>
            </a:r>
            <a:r>
              <a:rPr lang="en-US" baseline="0" dirty="0" err="1" smtClean="0"/>
              <a:t>ethonographic</a:t>
            </a:r>
            <a:r>
              <a:rPr lang="en-US" baseline="0" dirty="0" smtClean="0"/>
              <a:t> analysis of existing pieces of media that depict highly dramatized high school experiences. So, </a:t>
            </a:r>
            <a:r>
              <a:rPr lang="en-US" baseline="0" dirty="0" err="1" smtClean="0"/>
              <a:t>er</a:t>
            </a:r>
            <a:r>
              <a:rPr lang="en-US" baseline="0" dirty="0" smtClean="0"/>
              <a:t>, in English that essentially means that we watched a lot of</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54</a:t>
            </a:fld>
            <a:endParaRPr lang="en-US"/>
          </a:p>
        </p:txBody>
      </p:sp>
    </p:spTree>
    <p:extLst>
      <p:ext uri="{BB962C8B-B14F-4D97-AF65-F5344CB8AC3E}">
        <p14:creationId xmlns:p14="http://schemas.microsoft.com/office/powerpoint/2010/main" val="4321071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Saved by the Bell…</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55</a:t>
            </a:fld>
            <a:endParaRPr lang="en-US"/>
          </a:p>
        </p:txBody>
      </p:sp>
    </p:spTree>
    <p:extLst>
      <p:ext uri="{BB962C8B-B14F-4D97-AF65-F5344CB8AC3E}">
        <p14:creationId xmlns:p14="http://schemas.microsoft.com/office/powerpoint/2010/main" val="4321071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…Mean Girls…</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56</a:t>
            </a:fld>
            <a:endParaRPr lang="en-US"/>
          </a:p>
        </p:txBody>
      </p:sp>
    </p:spTree>
    <p:extLst>
      <p:ext uri="{BB962C8B-B14F-4D97-AF65-F5344CB8AC3E}">
        <p14:creationId xmlns:p14="http://schemas.microsoft.com/office/powerpoint/2010/main" val="4321071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Twilight. So, given our source material you can see how some of these character descriptions might feel a bit </a:t>
            </a:r>
            <a:r>
              <a:rPr lang="en-US" baseline="0" dirty="0" err="1" smtClean="0"/>
              <a:t>cliched</a:t>
            </a:r>
            <a:endParaRPr lang="en-US" baseline="0" dirty="0" smtClean="0"/>
          </a:p>
          <a:p>
            <a:endParaRPr lang="en-US" baseline="0" dirty="0" smtClean="0"/>
          </a:p>
          <a:p>
            <a:r>
              <a:rPr lang="en-US" baseline="0" dirty="0" smtClean="0"/>
              <a:t>But, in fact, at least to a certain degree cliché-ness was an intentional design choice! We want players to be able to leverage that knowledge of high school </a:t>
            </a:r>
            <a:r>
              <a:rPr lang="en-US" baseline="0" dirty="0" err="1" smtClean="0"/>
              <a:t>cliches</a:t>
            </a:r>
            <a:r>
              <a:rPr lang="en-US" baseline="0" dirty="0" smtClean="0"/>
              <a:t> to bootstrap their play, and give them a starting point to make forward progress in solving the puzzles of the game! So, as we move forward in this discussion, if you find that your thinking to yourself “gee, some of these characters seem an awful lot like stereotypes” then, ah, you’re not wrong!</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57</a:t>
            </a:fld>
            <a:endParaRPr lang="en-US"/>
          </a:p>
        </p:txBody>
      </p:sp>
    </p:spTree>
    <p:extLst>
      <p:ext uri="{BB962C8B-B14F-4D97-AF65-F5344CB8AC3E}">
        <p14:creationId xmlns:p14="http://schemas.microsoft.com/office/powerpoint/2010/main" val="4321071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Anyway, jumping back to aspects of the social state. There are statuses, that come in two flavors:</a:t>
            </a:r>
            <a:r>
              <a:rPr lang="en-US" baseline="0" dirty="0" smtClean="0"/>
              <a:t> directed and undirected. Directed statuses are about one character’s feelings about a second character. Undirected statuses pertain to a single character, like traits.</a:t>
            </a:r>
            <a:endParaRPr lang="en-US" dirty="0" smtClean="0"/>
          </a:p>
          <a:p>
            <a:endParaRPr lang="en-US" dirty="0" smtClean="0"/>
          </a:p>
          <a:p>
            <a:r>
              <a:rPr lang="en-US" dirty="0" smtClean="0"/>
              <a:t>They time out (i.e., go away) if the conditions to create them aren’t kept.</a:t>
            </a:r>
          </a:p>
          <a:p>
            <a:endParaRPr lang="en-US" dirty="0" smtClean="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58</a:t>
            </a:fld>
            <a:endParaRPr lang="en-US"/>
          </a:p>
        </p:txBody>
      </p:sp>
    </p:spTree>
    <p:extLst>
      <p:ext uri="{BB962C8B-B14F-4D97-AF65-F5344CB8AC3E}">
        <p14:creationId xmlns:p14="http://schemas.microsoft.com/office/powerpoint/2010/main" val="28952799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we can see that Doug has the directed status of having</a:t>
            </a:r>
            <a:r>
              <a:rPr lang="en-US" baseline="0" dirty="0" smtClean="0"/>
              <a:t> a crush on Chloe. But as perhaps some of you may know, crushes can be very fickle things, and indeed, he likely won’t have a crush on her forever; if any number of things happen; she spurns his advances, he begins to fall in love with someone else, or the two of them just </a:t>
            </a:r>
            <a:r>
              <a:rPr lang="en-US" baseline="0" dirty="0" err="1" smtClean="0"/>
              <a:t>kinda</a:t>
            </a:r>
            <a:r>
              <a:rPr lang="en-US" baseline="0" dirty="0" smtClean="0"/>
              <a:t> stop talking to each other, any of these things could make Doug stop fancying his crush.</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59</a:t>
            </a:fld>
            <a:endParaRPr lang="en-US"/>
          </a:p>
        </p:txBody>
      </p:sp>
    </p:spTree>
    <p:extLst>
      <p:ext uri="{BB962C8B-B14F-4D97-AF65-F5344CB8AC3E}">
        <p14:creationId xmlns:p14="http://schemas.microsoft.com/office/powerpoint/2010/main" val="2895279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Freeing game designers from having to keep track of, or</a:t>
            </a:r>
            <a:r>
              <a:rPr lang="en-US" baseline="0" dirty="0" smtClean="0"/>
              <a:t> even code themselves, how all of these complex forces interplay with each other.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a:t>
            </a:fld>
            <a:endParaRPr lang="en-US"/>
          </a:p>
        </p:txBody>
      </p:sp>
    </p:spTree>
    <p:extLst>
      <p:ext uri="{BB962C8B-B14F-4D97-AF65-F5344CB8AC3E}">
        <p14:creationId xmlns:p14="http://schemas.microsoft.com/office/powerpoint/2010/main" val="36382801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we see an example of an undirected status: Popular. In Prom Week,</a:t>
            </a:r>
            <a:r>
              <a:rPr lang="en-US" baseline="0" dirty="0" smtClean="0"/>
              <a:t> popularity begets popularity. That is, objects of popularity tend to remain in that state of popularity. However, if for whatever reason  Monica began to lose her friends, eventually her aura, her status, of popularity would fade, and she would lose the benefits that such status entails.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60</a:t>
            </a:fld>
            <a:endParaRPr lang="en-US"/>
          </a:p>
        </p:txBody>
      </p:sp>
    </p:spTree>
    <p:extLst>
      <p:ext uri="{BB962C8B-B14F-4D97-AF65-F5344CB8AC3E}">
        <p14:creationId xmlns:p14="http://schemas.microsoft.com/office/powerpoint/2010/main" val="28952799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Networks</a:t>
            </a:r>
            <a:r>
              <a:rPr lang="en-US" baseline="0" dirty="0" smtClean="0"/>
              <a:t> are a third category of social fact in Prom Week. Like directed statuses, they pertain from one character towards another. Unlike statuses and traits, they are scalar. That is, they are represented by a number as opposed to the binary “on/off either you have it or you don’t” </a:t>
            </a:r>
            <a:r>
              <a:rPr lang="en-US" baseline="0" dirty="0" err="1" smtClean="0"/>
              <a:t>boolean</a:t>
            </a:r>
            <a:r>
              <a:rPr lang="en-US" baseline="0" dirty="0" smtClean="0"/>
              <a:t> nature of traits and statuses. And in Prom Week, we have three different types of networks, buddy, romance, and cool.</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61</a:t>
            </a:fld>
            <a:endParaRPr lang="en-US"/>
          </a:p>
        </p:txBody>
      </p:sp>
    </p:spTree>
    <p:extLst>
      <p:ext uri="{BB962C8B-B14F-4D97-AF65-F5344CB8AC3E}">
        <p14:creationId xmlns:p14="http://schemas.microsoft.com/office/powerpoint/2010/main" val="13108414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we’re using this pink arrow to represent romance feelings, we see that Doug has a romance network rating</a:t>
            </a:r>
            <a:r>
              <a:rPr lang="en-US" baseline="0" dirty="0" smtClean="0"/>
              <a:t> of 95 towards Chloe, which is pretty high. (it’s out of 100, so that’s about as infatuated with someone as you can possibly get in Prom Week).</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62</a:t>
            </a:fld>
            <a:endParaRPr lang="en-US"/>
          </a:p>
        </p:txBody>
      </p:sp>
    </p:spTree>
    <p:extLst>
      <p:ext uri="{BB962C8B-B14F-4D97-AF65-F5344CB8AC3E}">
        <p14:creationId xmlns:p14="http://schemas.microsoft.com/office/powerpoint/2010/main" val="13108414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if life were simple, we could imagine a scenario where</a:t>
            </a:r>
            <a:r>
              <a:rPr lang="en-US" baseline="0" dirty="0" smtClean="0"/>
              <a:t> Chloe reciprocates these feelings, and has equally strong feelings for Doug! And indeed, for those of you that have played Prom Week, you’ll know that Doug and Chloe really do like each other.</a:t>
            </a:r>
          </a:p>
          <a:p>
            <a:endParaRPr lang="en-US" baseline="0" dirty="0" smtClean="0"/>
          </a:p>
          <a:p>
            <a:r>
              <a:rPr lang="en-US" baseline="0" dirty="0" smtClean="0"/>
              <a:t>However, things frequently don’t work out so cleanly both in real life, and in Prom Week.</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63</a:t>
            </a:fld>
            <a:endParaRPr lang="en-US"/>
          </a:p>
        </p:txBody>
      </p:sp>
    </p:spTree>
    <p:extLst>
      <p:ext uri="{BB962C8B-B14F-4D97-AF65-F5344CB8AC3E}">
        <p14:creationId xmlns:p14="http://schemas.microsoft.com/office/powerpoint/2010/main" val="13108414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not uncommon</a:t>
            </a:r>
            <a:r>
              <a:rPr lang="en-US" baseline="0" dirty="0" smtClean="0"/>
              <a:t> that you’ll get situations like this, where one person is *way* more into making a relationship work than the other.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64</a:t>
            </a:fld>
            <a:endParaRPr lang="en-US"/>
          </a:p>
        </p:txBody>
      </p:sp>
    </p:spTree>
    <p:extLst>
      <p:ext uri="{BB962C8B-B14F-4D97-AF65-F5344CB8AC3E}">
        <p14:creationId xmlns:p14="http://schemas.microsoft.com/office/powerpoint/2010/main" val="13108414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situations like this, where you</a:t>
            </a:r>
            <a:r>
              <a:rPr lang="en-US" baseline="0" dirty="0" smtClean="0"/>
              <a:t> yourself might not even fully understand your complicated emotions. When we combine networks together, we can get even more complicated social situations. Like here, where Chloe really isn’t very attracted to Doug at all, but with his devil may care attitude and clown-like hair poking out from that hat, she just can’t help but find him incredibly cool.</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65</a:t>
            </a:fld>
            <a:endParaRPr lang="en-US"/>
          </a:p>
        </p:txBody>
      </p:sp>
    </p:spTree>
    <p:extLst>
      <p:ext uri="{BB962C8B-B14F-4D97-AF65-F5344CB8AC3E}">
        <p14:creationId xmlns:p14="http://schemas.microsoft.com/office/powerpoint/2010/main" val="13108414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Things can get even more complicated when</a:t>
            </a:r>
            <a:r>
              <a:rPr lang="en-US" baseline="0" dirty="0" smtClean="0"/>
              <a:t> you add statuses on top of all this! Here, Doug still has his high romance network for Chloe, but for whatever reason finds himself hating her! If you’ve never hated someone that you’ve been in love with, well, I can’t say I recommend it. But it does happen sometimes,</a:t>
            </a:r>
          </a:p>
          <a:p>
            <a:endParaRPr lang="en-US" baseline="0" dirty="0" smtClean="0"/>
          </a:p>
          <a:p>
            <a:r>
              <a:rPr lang="en-US" baseline="0" dirty="0" smtClean="0"/>
              <a:t>All I’m trying to get at is that our system allows for these complicated situations to be represented.</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66</a:t>
            </a:fld>
            <a:endParaRPr lang="en-US"/>
          </a:p>
        </p:txBody>
      </p:sp>
    </p:spTree>
    <p:extLst>
      <p:ext uri="{BB962C8B-B14F-4D97-AF65-F5344CB8AC3E}">
        <p14:creationId xmlns:p14="http://schemas.microsoft.com/office/powerpoint/2010/main" val="13108414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on, Relationships are</a:t>
            </a:r>
            <a:r>
              <a:rPr lang="en-US" baseline="0" dirty="0" smtClean="0"/>
              <a:t> a fourth type of social state. These guys are directed AND reciprocal, which means that if I have some relationship with you, like friends, then you will automatically be friends back with me. They are </a:t>
            </a:r>
            <a:r>
              <a:rPr lang="en-US" baseline="0" dirty="0" err="1" smtClean="0"/>
              <a:t>boolean</a:t>
            </a:r>
            <a:r>
              <a:rPr lang="en-US" baseline="0" dirty="0" smtClean="0"/>
              <a:t> as well (so the relationship is either on or off, no in between), and the three types of relationships in Prom Week are friends, dating, and enemies.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67</a:t>
            </a:fld>
            <a:endParaRPr lang="en-US"/>
          </a:p>
        </p:txBody>
      </p:sp>
    </p:spTree>
    <p:extLst>
      <p:ext uri="{BB962C8B-B14F-4D97-AF65-F5344CB8AC3E}">
        <p14:creationId xmlns:p14="http://schemas.microsoft.com/office/powerpoint/2010/main" val="21939652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if Doug is friends with Chloe, then Chloe will automatically be</a:t>
            </a:r>
            <a:r>
              <a:rPr lang="en-US" baseline="0" dirty="0" smtClean="0"/>
              <a:t> friends with Doug, and vice versa.</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68</a:t>
            </a:fld>
            <a:endParaRPr lang="en-US"/>
          </a:p>
        </p:txBody>
      </p:sp>
    </p:spTree>
    <p:extLst>
      <p:ext uri="{BB962C8B-B14F-4D97-AF65-F5344CB8AC3E}">
        <p14:creationId xmlns:p14="http://schemas.microsoft.com/office/powerpoint/2010/main" val="21939652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also aspects of the social state that are less character centric,</a:t>
            </a:r>
            <a:r>
              <a:rPr lang="en-US" baseline="0" dirty="0" smtClean="0"/>
              <a:t> such as the Cultural Knowledge Base, or the CKB.</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69</a:t>
            </a:fld>
            <a:endParaRPr lang="en-US"/>
          </a:p>
        </p:txBody>
      </p:sp>
    </p:spTree>
    <p:extLst>
      <p:ext uri="{BB962C8B-B14F-4D97-AF65-F5344CB8AC3E}">
        <p14:creationId xmlns:p14="http://schemas.microsoft.com/office/powerpoint/2010/main" val="1551212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although when you think "physics engine" it might give you an idea of powerful things that come in big boxes…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a:t>
            </a:fld>
            <a:endParaRPr lang="en-US"/>
          </a:p>
        </p:txBody>
      </p:sp>
    </p:spTree>
    <p:extLst>
      <p:ext uri="{BB962C8B-B14F-4D97-AF65-F5344CB8AC3E}">
        <p14:creationId xmlns:p14="http://schemas.microsoft.com/office/powerpoint/2010/main" val="16268117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CKB is full of “things”, full of nouns. So, in Prom Week, we’ve got stuff like roses, samurai swords, math books, you name it.</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70</a:t>
            </a:fld>
            <a:endParaRPr lang="en-US"/>
          </a:p>
        </p:txBody>
      </p:sp>
    </p:spTree>
    <p:extLst>
      <p:ext uri="{BB962C8B-B14F-4D97-AF65-F5344CB8AC3E}">
        <p14:creationId xmlns:p14="http://schemas.microsoft.com/office/powerpoint/2010/main" val="15512127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each one of these things has an objective truth attached to them, a label that represents what the gestalt view of that object is, how the world generally perceives the object. So roses ARE romantic, and samurai swords are cool. No one, no one… can deny that.</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71</a:t>
            </a:fld>
            <a:endParaRPr lang="en-US"/>
          </a:p>
        </p:txBody>
      </p:sp>
    </p:spTree>
    <p:extLst>
      <p:ext uri="{BB962C8B-B14F-4D97-AF65-F5344CB8AC3E}">
        <p14:creationId xmlns:p14="http://schemas.microsoft.com/office/powerpoint/2010/main" val="15512127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though they can’t deny it, characters can (and do) still have individual opinions on things.</a:t>
            </a:r>
          </a:p>
          <a:p>
            <a:endParaRPr lang="en-US" baseline="0" dirty="0" smtClean="0"/>
          </a:p>
          <a:p>
            <a:r>
              <a:rPr lang="en-US" baseline="0" dirty="0" smtClean="0"/>
              <a:t>So someone may dislike swords, even though they accept that the gestalt understands them to be awesome. And characters can use this knowledge to form bonds with each other (What’s this– you ALSO love math books? No way, let’s hang out!)</a:t>
            </a:r>
          </a:p>
          <a:p>
            <a:endParaRPr lang="en-US" baseline="0" dirty="0" smtClean="0"/>
          </a:p>
          <a:p>
            <a:r>
              <a:rPr lang="en-US" baseline="0" dirty="0" smtClean="0"/>
              <a:t>So, that’s the CKB.</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72</a:t>
            </a:fld>
            <a:endParaRPr lang="en-US"/>
          </a:p>
        </p:txBody>
      </p:sp>
    </p:spTree>
    <p:extLst>
      <p:ext uri="{BB962C8B-B14F-4D97-AF65-F5344CB8AC3E}">
        <p14:creationId xmlns:p14="http://schemas.microsoft.com/office/powerpoint/2010/main" val="15512127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big things that dictate character’s present behavior</a:t>
            </a:r>
            <a:r>
              <a:rPr lang="en-US" baseline="0" dirty="0" smtClean="0"/>
              <a:t> is their past behavior, and their shared histories with each other.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73</a:t>
            </a:fld>
            <a:endParaRPr lang="en-US"/>
          </a:p>
        </p:txBody>
      </p:sp>
    </p:spTree>
    <p:extLst>
      <p:ext uri="{BB962C8B-B14F-4D97-AF65-F5344CB8AC3E}">
        <p14:creationId xmlns:p14="http://schemas.microsoft.com/office/powerpoint/2010/main" val="9938436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Characters remember everyone’s past actions (and their past relationships, and statuses, and so on), and use that to inform their their behavior.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74</a:t>
            </a:fld>
            <a:endParaRPr lang="en-US"/>
          </a:p>
        </p:txBody>
      </p:sp>
    </p:spTree>
    <p:extLst>
      <p:ext uri="{BB962C8B-B14F-4D97-AF65-F5344CB8AC3E}">
        <p14:creationId xmlns:p14="http://schemas.microsoft.com/office/powerpoint/2010/main" val="9938436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can influence countless situations, but a couple of simple examples are that you are likely to e hesitant to befriend someone who was mean to you in the past, or you might not want to date someone who used to date your best friend.</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75</a:t>
            </a:fld>
            <a:endParaRPr lang="en-US"/>
          </a:p>
        </p:txBody>
      </p:sp>
    </p:spTree>
    <p:extLst>
      <p:ext uri="{BB962C8B-B14F-4D97-AF65-F5344CB8AC3E}">
        <p14:creationId xmlns:p14="http://schemas.microsoft.com/office/powerpoint/2010/main" val="9938436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again, all of these bits of social state are interacting with each other. So you’d be even less likely to date your best friends’ ex if you have the trait loyal, for example.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76</a:t>
            </a:fld>
            <a:endParaRPr lang="en-US"/>
          </a:p>
        </p:txBody>
      </p:sp>
    </p:spTree>
    <p:extLst>
      <p:ext uri="{BB962C8B-B14F-4D97-AF65-F5344CB8AC3E}">
        <p14:creationId xmlns:p14="http://schemas.microsoft.com/office/powerpoint/2010/main" val="9938436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Alright! So I think we probably have a pretty good handle on all of the different components of the social state. We know the stuff, the atoms,</a:t>
            </a:r>
            <a:r>
              <a:rPr lang="en-US" baseline="0" dirty="0" smtClean="0"/>
              <a:t> the </a:t>
            </a:r>
            <a:r>
              <a:rPr lang="en-US" baseline="0" dirty="0" err="1" smtClean="0"/>
              <a:t>legos</a:t>
            </a:r>
            <a:r>
              <a:rPr lang="en-US" baseline="0" dirty="0" smtClean="0"/>
              <a:t> that we can piece together to build these characters and their relationships to each other.</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77</a:t>
            </a:fld>
            <a:endParaRPr lang="en-US"/>
          </a:p>
        </p:txBody>
      </p:sp>
    </p:spTree>
    <p:extLst>
      <p:ext uri="{BB962C8B-B14F-4D97-AF65-F5344CB8AC3E}">
        <p14:creationId xmlns:p14="http://schemas.microsoft.com/office/powerpoint/2010/main" val="37723951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but we still haven’t actually seen how to use the social state to get the characters decide what they want to do with each other.</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78</a:t>
            </a:fld>
            <a:endParaRPr lang="en-US"/>
          </a:p>
        </p:txBody>
      </p:sp>
    </p:spTree>
    <p:extLst>
      <p:ext uri="{BB962C8B-B14F-4D97-AF65-F5344CB8AC3E}">
        <p14:creationId xmlns:p14="http://schemas.microsoft.com/office/powerpoint/2010/main" val="37723951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Well, that’s where Influence Rules come in! Let’s write a few together, shall we?</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79</a:t>
            </a:fld>
            <a:endParaRPr lang="en-US"/>
          </a:p>
        </p:txBody>
      </p:sp>
    </p:spTree>
    <p:extLst>
      <p:ext uri="{BB962C8B-B14F-4D97-AF65-F5344CB8AC3E}">
        <p14:creationId xmlns:p14="http://schemas.microsoft.com/office/powerpoint/2010/main" val="3772395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Even simple games leverage the basic concepts of physics in procedural ways (show video of pong)</a:t>
            </a:r>
          </a:p>
          <a:p>
            <a:endParaRPr lang="en-US" dirty="0" smtClean="0"/>
          </a:p>
          <a:p>
            <a:r>
              <a:rPr lang="en-US" dirty="0" smtClean="0"/>
              <a:t>It</a:t>
            </a:r>
            <a:r>
              <a:rPr lang="en-US" baseline="0" dirty="0" smtClean="0"/>
              <a:t> might be a stretch to say that any given incarnation of Pong uses a physics *engine*, but it does do things like keep track of the direction and speed of the ball, and it figures out new directions and speeds based on the angle that it hits walls or paddles. Simple as it may be, its still using a form of *physics.*</a:t>
            </a:r>
            <a:endParaRPr lang="en-US" dirty="0" smtClean="0"/>
          </a:p>
          <a:p>
            <a:endParaRPr lang="en-US" dirty="0" smtClean="0"/>
          </a:p>
          <a:p>
            <a:r>
              <a:rPr lang="en-US" dirty="0" smtClean="0"/>
              <a:t>The thing is, uses of physics like this are so common we frequently take them for granted, but without these dynamic physics systems, the game play experience would be vastly different. Can you imagine a version of pong without</a:t>
            </a:r>
            <a:r>
              <a:rPr lang="en-US" baseline="0" dirty="0" smtClean="0"/>
              <a:t> physics?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a:t>
            </a:fld>
            <a:endParaRPr lang="en-US"/>
          </a:p>
        </p:txBody>
      </p:sp>
    </p:spTree>
    <p:extLst>
      <p:ext uri="{BB962C8B-B14F-4D97-AF65-F5344CB8AC3E}">
        <p14:creationId xmlns:p14="http://schemas.microsoft.com/office/powerpoint/2010/main" val="4744304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Influence</a:t>
            </a:r>
            <a:r>
              <a:rPr lang="en-US" baseline="0" dirty="0" smtClean="0"/>
              <a:t> rules all looks like this: They have a left hand side (abbreviated as LHS) and a right hand side (or RHS).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80</a:t>
            </a:fld>
            <a:endParaRPr lang="en-US"/>
          </a:p>
        </p:txBody>
      </p:sp>
    </p:spTree>
    <p:extLst>
      <p:ext uri="{BB962C8B-B14F-4D97-AF65-F5344CB8AC3E}">
        <p14:creationId xmlns:p14="http://schemas.microsoft.com/office/powerpoint/2010/main" val="37723951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I’m </a:t>
            </a:r>
            <a:r>
              <a:rPr lang="en-US" dirty="0" err="1" smtClean="0"/>
              <a:t>gonna</a:t>
            </a:r>
            <a:r>
              <a:rPr lang="en-US" dirty="0" smtClean="0"/>
              <a:t> display like this for legibility</a:t>
            </a:r>
            <a:r>
              <a:rPr lang="en-US" baseline="0" dirty="0" smtClean="0"/>
              <a:t> purposes.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81</a:t>
            </a:fld>
            <a:endParaRPr lang="en-US"/>
          </a:p>
        </p:txBody>
      </p:sp>
    </p:spTree>
    <p:extLst>
      <p:ext uri="{BB962C8B-B14F-4D97-AF65-F5344CB8AC3E}">
        <p14:creationId xmlns:p14="http://schemas.microsoft.com/office/powerpoint/2010/main" val="37723951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left hand side is made up of the conjunction of any number of predicates, and we’ll talk about predicates in just a moment.</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82</a:t>
            </a:fld>
            <a:endParaRPr lang="en-US"/>
          </a:p>
        </p:txBody>
      </p:sp>
    </p:spTree>
    <p:extLst>
      <p:ext uri="{BB962C8B-B14F-4D97-AF65-F5344CB8AC3E}">
        <p14:creationId xmlns:p14="http://schemas.microsoft.com/office/powerpoint/2010/main" val="37723951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right hand side</a:t>
            </a:r>
            <a:r>
              <a:rPr lang="en-US" baseline="0" dirty="0" smtClean="0"/>
              <a:t> indicates which volition this influence rule, well, influences, and by how much should it change.</a:t>
            </a:r>
          </a:p>
          <a:p>
            <a:endParaRPr lang="en-US" baseline="0" dirty="0" smtClean="0"/>
          </a:p>
          <a:p>
            <a:r>
              <a:rPr lang="en-US" baseline="0" dirty="0" smtClean="0"/>
              <a:t>And remember, volitions are high level goals that characters have to alter the social state with a particular other character, like STARTDATING or INCREASE COOL.</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83</a:t>
            </a:fld>
            <a:endParaRPr lang="en-US"/>
          </a:p>
        </p:txBody>
      </p:sp>
    </p:spTree>
    <p:extLst>
      <p:ext uri="{BB962C8B-B14F-4D97-AF65-F5344CB8AC3E}">
        <p14:creationId xmlns:p14="http://schemas.microsoft.com/office/powerpoint/2010/main" val="37723951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just</a:t>
            </a:r>
            <a:r>
              <a:rPr lang="en-US" baseline="0" dirty="0" smtClean="0"/>
              <a:t> so that we don’t have to stare at those </a:t>
            </a:r>
            <a:r>
              <a:rPr lang="en-US" baseline="0" dirty="0" err="1" smtClean="0"/>
              <a:t>kinda</a:t>
            </a:r>
            <a:r>
              <a:rPr lang="en-US" baseline="0" dirty="0" smtClean="0"/>
              <a:t> gross looking textual representations of influence rules, I’m going to be representing them using screen shots from an authoring tool for creating these rules. </a:t>
            </a:r>
          </a:p>
          <a:p>
            <a:endParaRPr lang="en-US" baseline="0" dirty="0" smtClean="0"/>
          </a:p>
          <a:p>
            <a:r>
              <a:rPr lang="en-US" baseline="0" dirty="0" smtClean="0"/>
              <a:t>So, even though it looks pretty different, this is exactly the same. That top part, with the yellow background that says “When this is True” is the “left hand side” of the rule, and right now it has a single predicate in it (but it could have more!) and the bottom part that says “Character motivations should change like so” – that is the right hand side of the rule.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84</a:t>
            </a:fld>
            <a:endParaRPr lang="en-US"/>
          </a:p>
        </p:txBody>
      </p:sp>
    </p:spTree>
    <p:extLst>
      <p:ext uri="{BB962C8B-B14F-4D97-AF65-F5344CB8AC3E}">
        <p14:creationId xmlns:p14="http://schemas.microsoft.com/office/powerpoint/2010/main" val="6855472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 predicates are a pretty important part of these rules.</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Each predicate is essentially one ‘check’ against the social state. So all of those different aspects of the social state that we were talking about, traits, statuses, relationships,</a:t>
            </a:r>
            <a:r>
              <a:rPr lang="en-US" baseline="0" dirty="0" smtClean="0"/>
              <a:t> history, the </a:t>
            </a:r>
            <a:r>
              <a:rPr lang="en-US" baseline="0" dirty="0" err="1" smtClean="0"/>
              <a:t>ckb</a:t>
            </a:r>
            <a:r>
              <a:rPr lang="en-US" baseline="0" dirty="0" smtClean="0"/>
              <a:t>. All of those things can be included in these influence rules to govern character behavior.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85</a:t>
            </a:fld>
            <a:endParaRPr lang="en-US"/>
          </a:p>
        </p:txBody>
      </p:sp>
    </p:spTree>
    <p:extLst>
      <p:ext uri="{BB962C8B-B14F-4D97-AF65-F5344CB8AC3E}">
        <p14:creationId xmlns:p14="http://schemas.microsoft.com/office/powerpoint/2010/main" val="37723951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to make this concept clear, let’s build a simple rule together: people want their friends to think they are cool. We start off with the left hand side and the right hand side of our rule. And we see that this is a rule that is pertaining to friends. IF two characters are friends, THEN we want to change volitions.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86</a:t>
            </a:fld>
            <a:endParaRPr lang="en-US"/>
          </a:p>
        </p:txBody>
      </p:sp>
    </p:spTree>
    <p:extLst>
      <p:ext uri="{BB962C8B-B14F-4D97-AF65-F5344CB8AC3E}">
        <p14:creationId xmlns:p14="http://schemas.microsoft.com/office/powerpoint/2010/main" val="29511222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 left hand side falls into place quite naturally: we just have a single predicate: that x and y are friends.</a:t>
            </a:r>
            <a:r>
              <a:rPr lang="en-US" baseline="0" dirty="0" smtClean="0"/>
              <a:t> Now, we use x and y here as place holders for characters. We don’t want to use specific character names here, because we want this rule to be generic/flexible/dynamic enough to apply to any pair of people who are friends. If we used specific character names, it would use a lot of its flexibility! You can think of it as specifying roles, not specific characters. And during the volition formation process, the characters in your world get bound to these rules.</a:t>
            </a:r>
          </a:p>
          <a:p>
            <a:endParaRPr lang="en-US" baseline="0" dirty="0" smtClean="0"/>
          </a:p>
          <a:p>
            <a:r>
              <a:rPr lang="en-US" baseline="0" dirty="0" smtClean="0"/>
              <a:t>Also, just as you can name your variable names x and y, but its usually good to name them something more descriptive, the same principle applies here – you can name the roles anything you want, as long as you’re consistent.</a:t>
            </a:r>
          </a:p>
          <a:p>
            <a:endParaRPr lang="en-US" baseline="0" dirty="0" smtClean="0"/>
          </a:p>
          <a:p>
            <a:r>
              <a:rPr lang="en-US" baseline="0" dirty="0" smtClean="0"/>
              <a:t>So, great, we’ve got the left hand side. And as for the right hand side, we want a volition that pertains to increasing a cool network.</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87</a:t>
            </a:fld>
            <a:endParaRPr lang="en-US"/>
          </a:p>
        </p:txBody>
      </p:sp>
    </p:spTree>
    <p:extLst>
      <p:ext uri="{BB962C8B-B14F-4D97-AF65-F5344CB8AC3E}">
        <p14:creationId xmlns:p14="http://schemas.microsoft.com/office/powerpoint/2010/main" val="29511222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I’ll just tell you now would be something like this.</a:t>
            </a:r>
            <a:r>
              <a:rPr lang="en-US" baseline="0" dirty="0" smtClean="0"/>
              <a:t> X’s “Cool Up” volition towards Y goes up by 5, (or any number, really).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88</a:t>
            </a:fld>
            <a:endParaRPr lang="en-US"/>
          </a:p>
        </p:txBody>
      </p:sp>
    </p:spTree>
    <p:extLst>
      <p:ext uri="{BB962C8B-B14F-4D97-AF65-F5344CB8AC3E}">
        <p14:creationId xmlns:p14="http://schemas.microsoft.com/office/powerpoint/2010/main" val="29511222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 the character that gets ‘bound’ to x is more likely to do actions that increase ‘y’s network of cool for them. So, more inclined to take actions like bragging, or showing off</a:t>
            </a:r>
            <a:r>
              <a:rPr lang="en-US" baseline="0" dirty="0" smtClean="0"/>
              <a:t> in front of them.</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89</a:t>
            </a:fld>
            <a:endParaRPr lang="en-US"/>
          </a:p>
        </p:txBody>
      </p:sp>
    </p:spTree>
    <p:extLst>
      <p:ext uri="{BB962C8B-B14F-4D97-AF65-F5344CB8AC3E}">
        <p14:creationId xmlns:p14="http://schemas.microsoft.com/office/powerpoint/2010/main" val="2951122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good news, you don’t have to imagine it because someone else</a:t>
            </a:r>
            <a:r>
              <a:rPr lang="en-US" baseline="0" dirty="0" smtClean="0"/>
              <a:t> made </a:t>
            </a:r>
            <a:r>
              <a:rPr lang="en-US" baseline="0" smtClean="0"/>
              <a:t>it already</a:t>
            </a:r>
            <a:r>
              <a:rPr lang="en-US" smtClean="0"/>
              <a:t>! </a:t>
            </a:r>
            <a:r>
              <a:rPr lang="en-US" dirty="0" smtClean="0"/>
              <a:t>This is Paper</a:t>
            </a:r>
            <a:r>
              <a:rPr lang="en-US" baseline="0" dirty="0" smtClean="0"/>
              <a:t> Pong! Paper Pong is a coffee table book, like, an actual, physical book that would sit on your actual, physical coffee table. Its </a:t>
            </a:r>
            <a:r>
              <a:rPr lang="en-US" dirty="0" smtClean="0"/>
              <a:t>what Pong would look like without its dynamic physics set up. </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a:t>
            </a:fld>
            <a:endParaRPr lang="en-US"/>
          </a:p>
        </p:txBody>
      </p:sp>
    </p:spTree>
    <p:extLst>
      <p:ext uri="{BB962C8B-B14F-4D97-AF65-F5344CB8AC3E}">
        <p14:creationId xmlns:p14="http://schemas.microsoft.com/office/powerpoint/2010/main" val="373926479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Rules can be more complex than</a:t>
            </a:r>
            <a:r>
              <a:rPr lang="en-US" baseline="0" dirty="0" smtClean="0"/>
              <a:t> that, of course. Take, for instance, the old adage “the enemy of my enemy is my friend.” So, in this situation we are dealing with three characters – The enemy, the enemy of my enemy, and myself, as it were.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90</a:t>
            </a:fld>
            <a:endParaRPr lang="en-US"/>
          </a:p>
        </p:txBody>
      </p:sp>
    </p:spTree>
    <p:extLst>
      <p:ext uri="{BB962C8B-B14F-4D97-AF65-F5344CB8AC3E}">
        <p14:creationId xmlns:p14="http://schemas.microsoft.com/office/powerpoint/2010/main" val="27496473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 can encode the idea of “my enemy” easily enough. We’ll write this rule from</a:t>
            </a:r>
            <a:r>
              <a:rPr lang="en-US" baseline="0" dirty="0" smtClean="0"/>
              <a:t> the perspective that we are x. So, our first predicate is saying that x and y are enemies. Great! But now we need to encode the idea that our enemy has an additional enemy of his own. We can do that with with another predicate!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91</a:t>
            </a:fld>
            <a:endParaRPr lang="en-US"/>
          </a:p>
        </p:txBody>
      </p:sp>
    </p:spTree>
    <p:extLst>
      <p:ext uri="{BB962C8B-B14F-4D97-AF65-F5344CB8AC3E}">
        <p14:creationId xmlns:p14="http://schemas.microsoft.com/office/powerpoint/2010/main" val="27496473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we’ve added a new predicate here! That that same character ‘y’ who was</a:t>
            </a:r>
            <a:r>
              <a:rPr lang="en-US" baseline="0" dirty="0" smtClean="0"/>
              <a:t> our enemy </a:t>
            </a:r>
            <a:r>
              <a:rPr lang="en-US" dirty="0" smtClean="0"/>
              <a:t>has their OWN ‘enemy’ relationship with a third character,</a:t>
            </a:r>
            <a:r>
              <a:rPr lang="en-US" baseline="0" dirty="0" smtClean="0"/>
              <a:t> represented by z. So, great, we’ve captured the idea of y being a mutual enemy of two other people, which seems like all we need on the left hand side.</a:t>
            </a:r>
          </a:p>
          <a:p>
            <a:endParaRPr lang="en-US" baseline="0" dirty="0" smtClean="0"/>
          </a:p>
          <a:p>
            <a:r>
              <a:rPr lang="en-US" baseline="0" dirty="0" smtClean="0"/>
              <a:t>All we need now is the RHS!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92</a:t>
            </a:fld>
            <a:endParaRPr lang="en-US"/>
          </a:p>
        </p:txBody>
      </p:sp>
    </p:spTree>
    <p:extLst>
      <p:ext uri="{BB962C8B-B14F-4D97-AF65-F5344CB8AC3E}">
        <p14:creationId xmlns:p14="http://schemas.microsoft.com/office/powerpoint/2010/main" val="27496473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so that sounds like</a:t>
            </a:r>
            <a:r>
              <a:rPr lang="en-US" baseline="0" dirty="0" smtClean="0"/>
              <a:t> the character x will have an increased desire to start a friendship with the character bound to the ‘z’ role, by 5 or whatever.</a:t>
            </a:r>
          </a:p>
          <a:p>
            <a:endParaRPr lang="en-US" baseline="0" dirty="0" smtClean="0"/>
          </a:p>
          <a:p>
            <a:r>
              <a:rPr lang="en-US" baseline="0" dirty="0" smtClean="0"/>
              <a:t>Ta-da! Another rule in the bank!</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93</a:t>
            </a:fld>
            <a:endParaRPr lang="en-US"/>
          </a:p>
        </p:txBody>
      </p:sp>
    </p:spTree>
    <p:extLst>
      <p:ext uri="{BB962C8B-B14F-4D97-AF65-F5344CB8AC3E}">
        <p14:creationId xmlns:p14="http://schemas.microsoft.com/office/powerpoint/2010/main" val="27496473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Rules</a:t>
            </a:r>
            <a:r>
              <a:rPr lang="en-US" baseline="0" dirty="0" smtClean="0"/>
              <a:t> can also contribute negatively to volition. So, here we can see a rule that says that if X and Y are friends, then X’s volition to start dating Y actually goes down. This rule is saying that friends are less likely to start dating each other, or in other words, it captures one small aspect of the mysterious phenomenon known as the “friend zone.”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94</a:t>
            </a:fld>
            <a:endParaRPr lang="en-US"/>
          </a:p>
        </p:txBody>
      </p:sp>
    </p:spTree>
    <p:extLst>
      <p:ext uri="{BB962C8B-B14F-4D97-AF65-F5344CB8AC3E}">
        <p14:creationId xmlns:p14="http://schemas.microsoft.com/office/powerpoint/2010/main" val="27496473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given all that we know, let’s put it all together in a simple example.</a:t>
            </a:r>
            <a:r>
              <a:rPr lang="en-US" baseline="0" dirty="0" smtClean="0"/>
              <a:t> L</a:t>
            </a:r>
            <a:r>
              <a:rPr lang="en-US" dirty="0" smtClean="0"/>
              <a:t>et’s start with these</a:t>
            </a:r>
            <a:r>
              <a:rPr lang="en-US" baseline="0" dirty="0" smtClean="0"/>
              <a:t> two familiar faces, Doug and Chloe.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95</a:t>
            </a:fld>
            <a:endParaRPr lang="en-US"/>
          </a:p>
        </p:txBody>
      </p:sp>
    </p:spTree>
    <p:extLst>
      <p:ext uri="{BB962C8B-B14F-4D97-AF65-F5344CB8AC3E}">
        <p14:creationId xmlns:p14="http://schemas.microsoft.com/office/powerpoint/2010/main" val="40699601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example,</a:t>
            </a:r>
            <a:r>
              <a:rPr lang="en-US" baseline="0" dirty="0" smtClean="0"/>
              <a:t> The two of them have the relationship friends.</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96</a:t>
            </a:fld>
            <a:endParaRPr lang="en-US"/>
          </a:p>
        </p:txBody>
      </p:sp>
    </p:spTree>
    <p:extLst>
      <p:ext uri="{BB962C8B-B14F-4D97-AF65-F5344CB8AC3E}">
        <p14:creationId xmlns:p14="http://schemas.microsoft.com/office/powerpoint/2010/main" val="40699601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Doug</a:t>
            </a:r>
            <a:r>
              <a:rPr lang="en-US" baseline="0" dirty="0" smtClean="0"/>
              <a:t> has the directed status “has a crush on” Chloe. And that’s it! That’s all of the social state we need for this example!</a:t>
            </a:r>
            <a:endParaRPr lang="en-US" dirty="0"/>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97</a:t>
            </a:fld>
            <a:endParaRPr lang="en-US"/>
          </a:p>
        </p:txBody>
      </p:sp>
    </p:spTree>
    <p:extLst>
      <p:ext uri="{BB962C8B-B14F-4D97-AF65-F5344CB8AC3E}">
        <p14:creationId xmlns:p14="http://schemas.microsoft.com/office/powerpoint/2010/main" val="40699601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let’s say that we have tw</a:t>
            </a:r>
            <a:r>
              <a:rPr lang="en-US" baseline="0" dirty="0" smtClean="0"/>
              <a:t>o influence rules in this social world. The “Friend Zone” one we wrote just a moment ago – if you are friends with someone you are less likely to want to date them, and a new one: “people want to date their crush.”</a:t>
            </a:r>
          </a:p>
          <a:p>
            <a:endParaRPr lang="en-US" baseline="0" dirty="0" smtClean="0"/>
          </a:p>
          <a:p>
            <a:r>
              <a:rPr lang="en-US" baseline="0" dirty="0" smtClean="0"/>
              <a:t>And this new rule is pretty easy to encode! Our left hand side is just a single predicate checking to see if X has the status “has a crush on Y” and, if so, increases X’s volition to start dating Y by 10.</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98</a:t>
            </a:fld>
            <a:endParaRPr lang="en-US"/>
          </a:p>
        </p:txBody>
      </p:sp>
    </p:spTree>
    <p:extLst>
      <p:ext uri="{BB962C8B-B14F-4D97-AF65-F5344CB8AC3E}">
        <p14:creationId xmlns:p14="http://schemas.microsoft.com/office/powerpoint/2010/main" val="41011723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 we’re doing volition formation, we’re going to determine what the two characters want to do with each other.</a:t>
            </a:r>
          </a:p>
        </p:txBody>
      </p:sp>
      <p:sp>
        <p:nvSpPr>
          <p:cNvPr id="4" name="Slide Number Placeholder 3"/>
          <p:cNvSpPr>
            <a:spLocks noGrp="1"/>
          </p:cNvSpPr>
          <p:nvPr>
            <p:ph type="sldNum" sz="quarter" idx="10"/>
          </p:nvPr>
        </p:nvSpPr>
        <p:spPr/>
        <p:txBody>
          <a:bodyPr/>
          <a:lstStyle/>
          <a:p>
            <a:pPr>
              <a:defRPr/>
            </a:pPr>
            <a:fld id="{91E1557C-B0B5-4E46-A086-6A030FB2DAE9}" type="slidenum">
              <a:rPr lang="en-US" smtClean="0"/>
              <a:pPr>
                <a:defRPr/>
              </a:pPr>
              <a:t>99</a:t>
            </a:fld>
            <a:endParaRPr lang="en-US"/>
          </a:p>
        </p:txBody>
      </p:sp>
    </p:spTree>
    <p:extLst>
      <p:ext uri="{BB962C8B-B14F-4D97-AF65-F5344CB8AC3E}">
        <p14:creationId xmlns:p14="http://schemas.microsoft.com/office/powerpoint/2010/main" val="3290843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p:cNvSpPr/>
          <p:nvPr/>
        </p:nvSpPr>
        <p:spPr>
          <a:xfrm>
            <a:off x="0" y="5181600"/>
            <a:ext cx="9144000" cy="1676400"/>
          </a:xfrm>
          <a:prstGeom prst="rect">
            <a:avLst/>
          </a:prstGeom>
          <a:solidFill>
            <a:srgbClr val="D5F2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p>
        </p:txBody>
      </p:sp>
      <p:sp>
        <p:nvSpPr>
          <p:cNvPr id="6" name="Rectangle 7"/>
          <p:cNvSpPr>
            <a:spLocks noChangeArrowheads="1"/>
          </p:cNvSpPr>
          <p:nvPr/>
        </p:nvSpPr>
        <p:spPr bwMode="auto">
          <a:xfrm>
            <a:off x="0" y="0"/>
            <a:ext cx="9144000" cy="4724400"/>
          </a:xfrm>
          <a:prstGeom prst="rect">
            <a:avLst/>
          </a:prstGeom>
          <a:solidFill>
            <a:srgbClr val="D5FFAB"/>
          </a:solidFill>
          <a:ln w="12700">
            <a:noFill/>
            <a:miter lim="800000"/>
            <a:headEnd/>
            <a:tailEnd/>
          </a:ln>
          <a:effectLst/>
        </p:spPr>
        <p:txBody>
          <a:bodyPr wrap="none" anchor="ctr"/>
          <a:lstStyle/>
          <a:p>
            <a:pPr algn="ctr">
              <a:defRPr/>
            </a:pPr>
            <a:endParaRPr lang="en-US" dirty="0">
              <a:latin typeface="Calibri" pitchFamily="34" charset="0"/>
            </a:endParaRPr>
          </a:p>
        </p:txBody>
      </p:sp>
      <p:sp>
        <p:nvSpPr>
          <p:cNvPr id="7" name="Rectangle 8"/>
          <p:cNvSpPr>
            <a:spLocks noChangeArrowheads="1"/>
          </p:cNvSpPr>
          <p:nvPr/>
        </p:nvSpPr>
        <p:spPr bwMode="auto">
          <a:xfrm>
            <a:off x="0" y="4648200"/>
            <a:ext cx="9144000" cy="533400"/>
          </a:xfrm>
          <a:prstGeom prst="rect">
            <a:avLst/>
          </a:prstGeom>
          <a:solidFill>
            <a:srgbClr val="161A1C"/>
          </a:solidFill>
          <a:ln w="9525">
            <a:noFill/>
            <a:miter lim="800000"/>
            <a:headEnd/>
            <a:tailEnd/>
          </a:ln>
          <a:effectLst/>
        </p:spPr>
        <p:txBody>
          <a:bodyPr wrap="none" anchor="ctr"/>
          <a:lstStyle/>
          <a:p>
            <a:pPr algn="ctr">
              <a:defRPr/>
            </a:pPr>
            <a:endParaRPr lang="en-US">
              <a:latin typeface="Calibri" pitchFamily="34" charset="0"/>
            </a:endParaRPr>
          </a:p>
        </p:txBody>
      </p:sp>
      <p:sp>
        <p:nvSpPr>
          <p:cNvPr id="8" name="Text Box 10"/>
          <p:cNvSpPr txBox="1">
            <a:spLocks noChangeArrowheads="1"/>
          </p:cNvSpPr>
          <p:nvPr/>
        </p:nvSpPr>
        <p:spPr bwMode="auto">
          <a:xfrm>
            <a:off x="228600" y="4724400"/>
            <a:ext cx="8534400" cy="400050"/>
          </a:xfrm>
          <a:prstGeom prst="rect">
            <a:avLst/>
          </a:prstGeom>
          <a:noFill/>
          <a:ln w="9525">
            <a:noFill/>
            <a:miter lim="800000"/>
            <a:headEnd/>
            <a:tailEnd/>
          </a:ln>
          <a:effectLst/>
        </p:spPr>
        <p:txBody>
          <a:bodyPr>
            <a:spAutoFit/>
          </a:bodyPr>
          <a:lstStyle/>
          <a:p>
            <a:pPr>
              <a:spcBef>
                <a:spcPct val="50000"/>
              </a:spcBef>
              <a:defRPr/>
            </a:pPr>
            <a:r>
              <a:rPr lang="en-US" sz="2000" kern="400" spc="50" dirty="0">
                <a:solidFill>
                  <a:srgbClr val="9ED600"/>
                </a:solidFill>
                <a:latin typeface="Calibri" pitchFamily="34" charset="0"/>
              </a:rPr>
              <a:t>expressive</a:t>
            </a:r>
            <a:r>
              <a:rPr lang="en-US" sz="2000" kern="400" spc="50" dirty="0">
                <a:solidFill>
                  <a:srgbClr val="B3E7FF"/>
                </a:solidFill>
                <a:latin typeface="Calibri" pitchFamily="34" charset="0"/>
              </a:rPr>
              <a:t>intelligence</a:t>
            </a:r>
            <a:r>
              <a:rPr lang="en-US" sz="2000" kern="400" spc="50" dirty="0">
                <a:solidFill>
                  <a:srgbClr val="9ED600"/>
                </a:solidFill>
                <a:latin typeface="Calibri" pitchFamily="34" charset="0"/>
              </a:rPr>
              <a:t>studio</a:t>
            </a:r>
          </a:p>
        </p:txBody>
      </p:sp>
      <p:sp>
        <p:nvSpPr>
          <p:cNvPr id="9" name="Rectangle 8"/>
          <p:cNvSpPr/>
          <p:nvPr/>
        </p:nvSpPr>
        <p:spPr>
          <a:xfrm>
            <a:off x="0" y="5181600"/>
            <a:ext cx="9144000" cy="46038"/>
          </a:xfrm>
          <a:prstGeom prst="rect">
            <a:avLst/>
          </a:prstGeom>
          <a:solidFill>
            <a:srgbClr val="3D44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p:cNvSpPr txBox="1"/>
          <p:nvPr/>
        </p:nvSpPr>
        <p:spPr bwMode="auto">
          <a:xfrm>
            <a:off x="228600" y="5334000"/>
            <a:ext cx="6019800" cy="338138"/>
          </a:xfrm>
          <a:prstGeom prst="rect">
            <a:avLst/>
          </a:prstGeom>
          <a:noFill/>
          <a:ln w="9525">
            <a:noFill/>
            <a:miter lim="800000"/>
            <a:headEnd/>
            <a:tailEnd/>
          </a:ln>
        </p:spPr>
        <p:txBody>
          <a:bodyPr>
            <a:spAutoFit/>
          </a:bodyPr>
          <a:lstStyle/>
          <a:p>
            <a:pPr>
              <a:spcBef>
                <a:spcPct val="20000"/>
              </a:spcBef>
              <a:buClr>
                <a:srgbClr val="99FF33"/>
              </a:buClr>
              <a:buFont typeface="Wingdings" pitchFamily="2" charset="2"/>
              <a:buNone/>
              <a:defRPr/>
            </a:pPr>
            <a:r>
              <a:rPr lang="en-US" sz="1600" kern="0" dirty="0">
                <a:solidFill>
                  <a:srgbClr val="161A1C"/>
                </a:solidFill>
                <a:latin typeface="Calibri" pitchFamily="34" charset="0"/>
              </a:rPr>
              <a:t>UC Santa Cruz</a:t>
            </a:r>
          </a:p>
        </p:txBody>
      </p:sp>
      <p:sp>
        <p:nvSpPr>
          <p:cNvPr id="4098" name="Rectangle 2"/>
          <p:cNvSpPr>
            <a:spLocks noGrp="1" noChangeArrowheads="1"/>
          </p:cNvSpPr>
          <p:nvPr>
            <p:ph type="ctrTitle"/>
          </p:nvPr>
        </p:nvSpPr>
        <p:spPr>
          <a:xfrm>
            <a:off x="228600" y="1981200"/>
            <a:ext cx="7772400" cy="1470025"/>
          </a:xfrm>
        </p:spPr>
        <p:txBody>
          <a:bodyPr/>
          <a:lstStyle>
            <a:lvl1pPr>
              <a:defRPr sz="3200" b="1" spc="0">
                <a:solidFill>
                  <a:srgbClr val="161A1C"/>
                </a:solidFill>
                <a:latin typeface="Calibri" pitchFamily="34" charset="0"/>
              </a:defRPr>
            </a:lvl1pPr>
          </a:lstStyle>
          <a:p>
            <a:r>
              <a:rPr lang="en-US" smtClean="0"/>
              <a:t>Click to edit Master title style</a:t>
            </a:r>
            <a:endParaRPr lang="en-US" dirty="0"/>
          </a:p>
        </p:txBody>
      </p:sp>
      <p:sp>
        <p:nvSpPr>
          <p:cNvPr id="4108" name="Rectangle 12"/>
          <p:cNvSpPr>
            <a:spLocks noGrp="1" noChangeArrowheads="1"/>
          </p:cNvSpPr>
          <p:nvPr>
            <p:ph type="subTitle" sz="quarter" idx="1"/>
          </p:nvPr>
        </p:nvSpPr>
        <p:spPr>
          <a:xfrm>
            <a:off x="228600" y="5638800"/>
            <a:ext cx="6172200" cy="990600"/>
          </a:xfrm>
        </p:spPr>
        <p:txBody>
          <a:bodyPr/>
          <a:lstStyle>
            <a:lvl1pPr marL="0" indent="0">
              <a:buFont typeface="Wingdings" pitchFamily="2" charset="2"/>
              <a:buNone/>
              <a:defRPr sz="1600" baseline="0">
                <a:solidFill>
                  <a:srgbClr val="161A1C"/>
                </a:solidFill>
                <a:latin typeface="Calibri" pitchFamily="34" charset="0"/>
              </a:defRPr>
            </a:lvl1pPr>
          </a:lstStyle>
          <a:p>
            <a:r>
              <a:rPr lang="en-US" smtClean="0"/>
              <a:t>Click to edit Master subtitle style</a:t>
            </a:r>
            <a:endParaRPr lang="en-US" dirty="0"/>
          </a:p>
        </p:txBody>
      </p:sp>
      <p:sp>
        <p:nvSpPr>
          <p:cNvPr id="16" name="Text Placeholder 15"/>
          <p:cNvSpPr>
            <a:spLocks noGrp="1"/>
          </p:cNvSpPr>
          <p:nvPr>
            <p:ph type="body" sz="quarter" idx="10"/>
          </p:nvPr>
        </p:nvSpPr>
        <p:spPr>
          <a:xfrm>
            <a:off x="228600" y="3581400"/>
            <a:ext cx="5029200" cy="685800"/>
          </a:xfrm>
        </p:spPr>
        <p:txBody>
          <a:bodyPr/>
          <a:lstStyle>
            <a:lvl1pPr>
              <a:buNone/>
              <a:defRPr sz="2400">
                <a:solidFill>
                  <a:srgbClr val="161A1C"/>
                </a:solidFill>
              </a:defRPr>
            </a:lvl1pPr>
          </a:lstStyle>
          <a:p>
            <a:pPr lvl="0"/>
            <a:r>
              <a:rPr lang="en-US" smtClean="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0"/>
            <a:ext cx="207645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0"/>
            <a:ext cx="607695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5" name="Rectangle 4"/>
          <p:cNvSpPr/>
          <p:nvPr/>
        </p:nvSpPr>
        <p:spPr>
          <a:xfrm>
            <a:off x="0" y="5181600"/>
            <a:ext cx="9144000" cy="1676400"/>
          </a:xfrm>
          <a:prstGeom prst="rect">
            <a:avLst/>
          </a:prstGeom>
          <a:solidFill>
            <a:srgbClr val="D5F2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a:p>
        </p:txBody>
      </p:sp>
      <p:sp>
        <p:nvSpPr>
          <p:cNvPr id="6" name="Rectangle 7"/>
          <p:cNvSpPr>
            <a:spLocks noChangeArrowheads="1"/>
          </p:cNvSpPr>
          <p:nvPr/>
        </p:nvSpPr>
        <p:spPr bwMode="auto">
          <a:xfrm>
            <a:off x="0" y="0"/>
            <a:ext cx="9144000" cy="4724400"/>
          </a:xfrm>
          <a:prstGeom prst="rect">
            <a:avLst/>
          </a:prstGeom>
          <a:solidFill>
            <a:srgbClr val="D5FFAB"/>
          </a:solidFill>
          <a:ln w="12700">
            <a:noFill/>
            <a:miter lim="800000"/>
            <a:headEnd/>
            <a:tailEnd/>
          </a:ln>
          <a:effectLst/>
        </p:spPr>
        <p:txBody>
          <a:bodyPr wrap="none" anchor="ctr"/>
          <a:lstStyle/>
          <a:p>
            <a:pPr algn="ctr">
              <a:defRPr/>
            </a:pPr>
            <a:endParaRPr lang="en-US" dirty="0">
              <a:latin typeface="Calibri" pitchFamily="34" charset="0"/>
            </a:endParaRPr>
          </a:p>
        </p:txBody>
      </p:sp>
      <p:sp>
        <p:nvSpPr>
          <p:cNvPr id="7" name="Rectangle 8"/>
          <p:cNvSpPr>
            <a:spLocks noChangeArrowheads="1"/>
          </p:cNvSpPr>
          <p:nvPr/>
        </p:nvSpPr>
        <p:spPr bwMode="auto">
          <a:xfrm>
            <a:off x="0" y="4648200"/>
            <a:ext cx="9144000" cy="533400"/>
          </a:xfrm>
          <a:prstGeom prst="rect">
            <a:avLst/>
          </a:prstGeom>
          <a:solidFill>
            <a:srgbClr val="161A1C"/>
          </a:solidFill>
          <a:ln w="9525">
            <a:noFill/>
            <a:miter lim="800000"/>
            <a:headEnd/>
            <a:tailEnd/>
          </a:ln>
          <a:effectLst/>
        </p:spPr>
        <p:txBody>
          <a:bodyPr wrap="none" anchor="ctr"/>
          <a:lstStyle/>
          <a:p>
            <a:pPr algn="ctr">
              <a:defRPr/>
            </a:pPr>
            <a:endParaRPr lang="en-US">
              <a:latin typeface="Calibri" pitchFamily="34" charset="0"/>
            </a:endParaRPr>
          </a:p>
        </p:txBody>
      </p:sp>
      <p:sp>
        <p:nvSpPr>
          <p:cNvPr id="8" name="Text Box 10"/>
          <p:cNvSpPr txBox="1">
            <a:spLocks noChangeArrowheads="1"/>
          </p:cNvSpPr>
          <p:nvPr/>
        </p:nvSpPr>
        <p:spPr bwMode="auto">
          <a:xfrm>
            <a:off x="228600" y="4724400"/>
            <a:ext cx="8534400" cy="400050"/>
          </a:xfrm>
          <a:prstGeom prst="rect">
            <a:avLst/>
          </a:prstGeom>
          <a:noFill/>
          <a:ln w="9525">
            <a:noFill/>
            <a:miter lim="800000"/>
            <a:headEnd/>
            <a:tailEnd/>
          </a:ln>
          <a:effectLst/>
        </p:spPr>
        <p:txBody>
          <a:bodyPr>
            <a:spAutoFit/>
          </a:bodyPr>
          <a:lstStyle/>
          <a:p>
            <a:pPr>
              <a:spcBef>
                <a:spcPct val="50000"/>
              </a:spcBef>
              <a:defRPr/>
            </a:pPr>
            <a:r>
              <a:rPr lang="en-US" sz="2000" kern="400" spc="50" dirty="0">
                <a:solidFill>
                  <a:srgbClr val="9ED600"/>
                </a:solidFill>
                <a:latin typeface="Calibri" pitchFamily="34" charset="0"/>
              </a:rPr>
              <a:t>expressive</a:t>
            </a:r>
            <a:r>
              <a:rPr lang="en-US" sz="2000" kern="400" spc="50" dirty="0">
                <a:solidFill>
                  <a:srgbClr val="B3E7FF"/>
                </a:solidFill>
                <a:latin typeface="Calibri" pitchFamily="34" charset="0"/>
              </a:rPr>
              <a:t>intelligence</a:t>
            </a:r>
            <a:r>
              <a:rPr lang="en-US" sz="2000" kern="400" spc="50" dirty="0">
                <a:solidFill>
                  <a:srgbClr val="9ED600"/>
                </a:solidFill>
                <a:latin typeface="Calibri" pitchFamily="34" charset="0"/>
              </a:rPr>
              <a:t>studio</a:t>
            </a:r>
          </a:p>
        </p:txBody>
      </p:sp>
      <p:sp>
        <p:nvSpPr>
          <p:cNvPr id="9" name="Rectangle 8"/>
          <p:cNvSpPr/>
          <p:nvPr/>
        </p:nvSpPr>
        <p:spPr>
          <a:xfrm>
            <a:off x="0" y="5181600"/>
            <a:ext cx="9144000" cy="46038"/>
          </a:xfrm>
          <a:prstGeom prst="rect">
            <a:avLst/>
          </a:prstGeom>
          <a:solidFill>
            <a:srgbClr val="3D44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p:cNvSpPr txBox="1"/>
          <p:nvPr/>
        </p:nvSpPr>
        <p:spPr bwMode="auto">
          <a:xfrm>
            <a:off x="228600" y="5334000"/>
            <a:ext cx="6019800" cy="338138"/>
          </a:xfrm>
          <a:prstGeom prst="rect">
            <a:avLst/>
          </a:prstGeom>
          <a:noFill/>
          <a:ln w="9525">
            <a:noFill/>
            <a:miter lim="800000"/>
            <a:headEnd/>
            <a:tailEnd/>
          </a:ln>
        </p:spPr>
        <p:txBody>
          <a:bodyPr>
            <a:spAutoFit/>
          </a:bodyPr>
          <a:lstStyle/>
          <a:p>
            <a:pPr>
              <a:spcBef>
                <a:spcPct val="20000"/>
              </a:spcBef>
              <a:buClr>
                <a:srgbClr val="99FF33"/>
              </a:buClr>
              <a:buFont typeface="Wingdings" pitchFamily="2" charset="2"/>
              <a:buNone/>
              <a:defRPr/>
            </a:pPr>
            <a:r>
              <a:rPr lang="en-US" sz="1600" kern="0" dirty="0">
                <a:solidFill>
                  <a:srgbClr val="161A1C"/>
                </a:solidFill>
                <a:latin typeface="Calibri" pitchFamily="34" charset="0"/>
              </a:rPr>
              <a:t>UC Santa Cruz</a:t>
            </a:r>
          </a:p>
        </p:txBody>
      </p:sp>
      <p:sp>
        <p:nvSpPr>
          <p:cNvPr id="4098" name="Rectangle 2"/>
          <p:cNvSpPr>
            <a:spLocks noGrp="1" noChangeArrowheads="1"/>
          </p:cNvSpPr>
          <p:nvPr>
            <p:ph type="ctrTitle"/>
          </p:nvPr>
        </p:nvSpPr>
        <p:spPr>
          <a:xfrm>
            <a:off x="228600" y="1981200"/>
            <a:ext cx="7772400" cy="1470025"/>
          </a:xfrm>
        </p:spPr>
        <p:txBody>
          <a:bodyPr/>
          <a:lstStyle>
            <a:lvl1pPr>
              <a:defRPr sz="3200" b="1" spc="0">
                <a:solidFill>
                  <a:srgbClr val="161A1C"/>
                </a:solidFill>
                <a:latin typeface="Calibri" pitchFamily="34" charset="0"/>
              </a:defRPr>
            </a:lvl1pPr>
          </a:lstStyle>
          <a:p>
            <a:r>
              <a:rPr lang="en-US" smtClean="0"/>
              <a:t>Click to edit Master title style</a:t>
            </a:r>
            <a:endParaRPr lang="en-US" dirty="0"/>
          </a:p>
        </p:txBody>
      </p:sp>
      <p:sp>
        <p:nvSpPr>
          <p:cNvPr id="4108" name="Rectangle 12"/>
          <p:cNvSpPr>
            <a:spLocks noGrp="1" noChangeArrowheads="1"/>
          </p:cNvSpPr>
          <p:nvPr>
            <p:ph type="subTitle" sz="quarter" idx="1"/>
          </p:nvPr>
        </p:nvSpPr>
        <p:spPr>
          <a:xfrm>
            <a:off x="228600" y="5638800"/>
            <a:ext cx="6172200" cy="990600"/>
          </a:xfrm>
        </p:spPr>
        <p:txBody>
          <a:bodyPr/>
          <a:lstStyle>
            <a:lvl1pPr marL="0" indent="0">
              <a:buFont typeface="Wingdings" pitchFamily="2" charset="2"/>
              <a:buNone/>
              <a:defRPr sz="1600" baseline="0">
                <a:solidFill>
                  <a:srgbClr val="161A1C"/>
                </a:solidFill>
                <a:latin typeface="Calibri" pitchFamily="34" charset="0"/>
              </a:defRPr>
            </a:lvl1pPr>
          </a:lstStyle>
          <a:p>
            <a:r>
              <a:rPr lang="en-US" smtClean="0"/>
              <a:t>Click to edit Master subtitle style</a:t>
            </a:r>
            <a:endParaRPr lang="en-US" dirty="0"/>
          </a:p>
        </p:txBody>
      </p:sp>
      <p:sp>
        <p:nvSpPr>
          <p:cNvPr id="16" name="Text Placeholder 15"/>
          <p:cNvSpPr>
            <a:spLocks noGrp="1"/>
          </p:cNvSpPr>
          <p:nvPr>
            <p:ph type="body" sz="quarter" idx="10"/>
          </p:nvPr>
        </p:nvSpPr>
        <p:spPr>
          <a:xfrm>
            <a:off x="228600" y="3581400"/>
            <a:ext cx="5029200" cy="685800"/>
          </a:xfrm>
        </p:spPr>
        <p:txBody>
          <a:bodyPr/>
          <a:lstStyle>
            <a:lvl1pPr>
              <a:buNone/>
              <a:defRPr sz="2400">
                <a:solidFill>
                  <a:srgbClr val="161A1C"/>
                </a:solidFill>
              </a:defRPr>
            </a:lvl1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0" y="762000"/>
            <a:ext cx="9144000" cy="46038"/>
          </a:xfrm>
          <a:prstGeom prst="rect">
            <a:avLst/>
          </a:prstGeom>
          <a:solidFill>
            <a:srgbClr val="3D44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sp>
        <p:nvSpPr>
          <p:cNvPr id="5" name="Rectangle 4"/>
          <p:cNvSpPr/>
          <p:nvPr/>
        </p:nvSpPr>
        <p:spPr>
          <a:xfrm>
            <a:off x="0" y="6835775"/>
            <a:ext cx="9144000" cy="44450"/>
          </a:xfrm>
          <a:prstGeom prst="rect">
            <a:avLst/>
          </a:prstGeom>
          <a:solidFill>
            <a:srgbClr val="3D44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mj-lt"/>
            </a:endParaRPr>
          </a:p>
        </p:txBody>
      </p:sp>
      <p:sp>
        <p:nvSpPr>
          <p:cNvPr id="2" name="Title 1"/>
          <p:cNvSpPr>
            <a:spLocks noGrp="1"/>
          </p:cNvSpPr>
          <p:nvPr>
            <p:ph type="title"/>
          </p:nvPr>
        </p:nvSpPr>
        <p:spPr/>
        <p:txBody>
          <a:bodyPr/>
          <a:lstStyle>
            <a:lvl1pPr>
              <a:defRPr>
                <a:latin typeface="+mj-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9906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9600" y="990600"/>
            <a:ext cx="40386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auto">
          <a:xfrm>
            <a:off x="0" y="0"/>
            <a:ext cx="9144000" cy="762000"/>
          </a:xfrm>
          <a:prstGeom prst="rect">
            <a:avLst/>
          </a:prstGeom>
          <a:solidFill>
            <a:srgbClr val="161A1C"/>
          </a:solidFill>
          <a:ln w="12700">
            <a:noFill/>
            <a:miter lim="800000"/>
            <a:headEnd/>
            <a:tailEnd/>
          </a:ln>
          <a:effectLst/>
        </p:spPr>
        <p:txBody>
          <a:bodyPr wrap="none" anchor="ctr"/>
          <a:lstStyle/>
          <a:p>
            <a:pPr algn="ctr">
              <a:defRPr/>
            </a:pPr>
            <a:endParaRPr lang="en-US">
              <a:latin typeface="Calibri" pitchFamily="34" charset="0"/>
            </a:endParaRPr>
          </a:p>
        </p:txBody>
      </p:sp>
      <p:sp>
        <p:nvSpPr>
          <p:cNvPr id="1027" name="Rectangle 2"/>
          <p:cNvSpPr>
            <a:spLocks noGrp="1" noChangeArrowheads="1"/>
          </p:cNvSpPr>
          <p:nvPr>
            <p:ph type="title"/>
          </p:nvPr>
        </p:nvSpPr>
        <p:spPr bwMode="auto">
          <a:xfrm>
            <a:off x="304800" y="0"/>
            <a:ext cx="8229600" cy="792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SLIDE TITLE</a:t>
            </a:r>
          </a:p>
        </p:txBody>
      </p:sp>
      <p:sp>
        <p:nvSpPr>
          <p:cNvPr id="1028" name="Rectangle 3"/>
          <p:cNvSpPr>
            <a:spLocks noGrp="1" noChangeArrowheads="1"/>
          </p:cNvSpPr>
          <p:nvPr>
            <p:ph type="body" idx="1"/>
          </p:nvPr>
        </p:nvSpPr>
        <p:spPr bwMode="auto">
          <a:xfrm>
            <a:off x="228600" y="990600"/>
            <a:ext cx="8229600" cy="5059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3" name="Rectangle 9"/>
          <p:cNvSpPr>
            <a:spLocks noChangeArrowheads="1"/>
          </p:cNvSpPr>
          <p:nvPr/>
        </p:nvSpPr>
        <p:spPr bwMode="auto">
          <a:xfrm>
            <a:off x="0" y="6605588"/>
            <a:ext cx="9144000" cy="228600"/>
          </a:xfrm>
          <a:prstGeom prst="rect">
            <a:avLst/>
          </a:prstGeom>
          <a:solidFill>
            <a:srgbClr val="161A1C"/>
          </a:solidFill>
          <a:ln w="9525">
            <a:noFill/>
            <a:miter lim="800000"/>
            <a:headEnd/>
            <a:tailEnd/>
          </a:ln>
          <a:effectLst/>
        </p:spPr>
        <p:txBody>
          <a:bodyPr wrap="none" anchor="ctr"/>
          <a:lstStyle/>
          <a:p>
            <a:pPr algn="ctr">
              <a:defRPr/>
            </a:pPr>
            <a:endParaRPr lang="en-US">
              <a:latin typeface="Calibri" pitchFamily="34" charset="0"/>
            </a:endParaRPr>
          </a:p>
        </p:txBody>
      </p:sp>
      <p:sp>
        <p:nvSpPr>
          <p:cNvPr id="1034" name="Text Box 10"/>
          <p:cNvSpPr txBox="1">
            <a:spLocks noChangeArrowheads="1"/>
          </p:cNvSpPr>
          <p:nvPr/>
        </p:nvSpPr>
        <p:spPr bwMode="auto">
          <a:xfrm>
            <a:off x="228600" y="6583363"/>
            <a:ext cx="3581400" cy="276225"/>
          </a:xfrm>
          <a:prstGeom prst="rect">
            <a:avLst/>
          </a:prstGeom>
          <a:noFill/>
          <a:ln w="9525">
            <a:noFill/>
            <a:miter lim="800000"/>
            <a:headEnd/>
            <a:tailEnd/>
          </a:ln>
          <a:effectLst/>
        </p:spPr>
        <p:txBody>
          <a:bodyPr>
            <a:spAutoFit/>
          </a:bodyPr>
          <a:lstStyle/>
          <a:p>
            <a:pPr>
              <a:spcBef>
                <a:spcPct val="50000"/>
              </a:spcBef>
              <a:defRPr/>
            </a:pPr>
            <a:r>
              <a:rPr lang="en-US" sz="1200" dirty="0">
                <a:solidFill>
                  <a:srgbClr val="9ED600"/>
                </a:solidFill>
                <a:latin typeface="Calibri" pitchFamily="34" charset="0"/>
              </a:rPr>
              <a:t>expressive</a:t>
            </a:r>
            <a:r>
              <a:rPr lang="en-US" sz="1200" dirty="0">
                <a:solidFill>
                  <a:srgbClr val="B3E7FF"/>
                </a:solidFill>
                <a:latin typeface="Calibri" pitchFamily="34" charset="0"/>
              </a:rPr>
              <a:t>intelligence</a:t>
            </a:r>
            <a:r>
              <a:rPr lang="en-US" sz="1200" dirty="0">
                <a:solidFill>
                  <a:srgbClr val="9ED600"/>
                </a:solidFill>
                <a:latin typeface="Calibri" pitchFamily="34" charset="0"/>
              </a:rPr>
              <a:t>studio</a:t>
            </a:r>
            <a:r>
              <a:rPr lang="en-US" sz="1200" dirty="0">
                <a:solidFill>
                  <a:schemeClr val="bg1"/>
                </a:solidFill>
                <a:latin typeface="Calibri" pitchFamily="34" charset="0"/>
              </a:rPr>
              <a:t>	</a:t>
            </a:r>
          </a:p>
        </p:txBody>
      </p:sp>
      <p:sp>
        <p:nvSpPr>
          <p:cNvPr id="1036" name="Text Box 12"/>
          <p:cNvSpPr txBox="1">
            <a:spLocks noChangeArrowheads="1"/>
          </p:cNvSpPr>
          <p:nvPr/>
        </p:nvSpPr>
        <p:spPr bwMode="auto">
          <a:xfrm>
            <a:off x="6096000" y="6583363"/>
            <a:ext cx="3048000" cy="274637"/>
          </a:xfrm>
          <a:prstGeom prst="rect">
            <a:avLst/>
          </a:prstGeom>
          <a:noFill/>
          <a:ln w="9525">
            <a:noFill/>
            <a:miter lim="800000"/>
            <a:headEnd/>
            <a:tailEnd/>
          </a:ln>
          <a:effectLst/>
        </p:spPr>
        <p:txBody>
          <a:bodyPr>
            <a:spAutoFit/>
          </a:bodyPr>
          <a:lstStyle/>
          <a:p>
            <a:pPr algn="r">
              <a:spcBef>
                <a:spcPct val="50000"/>
              </a:spcBef>
              <a:defRPr/>
            </a:pPr>
            <a:r>
              <a:rPr lang="en-US" sz="1200" dirty="0">
                <a:solidFill>
                  <a:srgbClr val="B3E7FF"/>
                </a:solidFill>
                <a:latin typeface="Calibri" pitchFamily="34" charset="0"/>
              </a:rPr>
              <a:t>UC Santa Cruz</a:t>
            </a:r>
          </a:p>
        </p:txBody>
      </p:sp>
      <p:sp>
        <p:nvSpPr>
          <p:cNvPr id="8" name="Rectangle 7"/>
          <p:cNvSpPr/>
          <p:nvPr/>
        </p:nvSpPr>
        <p:spPr>
          <a:xfrm>
            <a:off x="0" y="762000"/>
            <a:ext cx="9144000" cy="46038"/>
          </a:xfrm>
          <a:prstGeom prst="rect">
            <a:avLst/>
          </a:prstGeom>
          <a:solidFill>
            <a:srgbClr val="3D44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0" y="6835775"/>
            <a:ext cx="9144000" cy="44450"/>
          </a:xfrm>
          <a:prstGeom prst="rect">
            <a:avLst/>
          </a:prstGeom>
          <a:solidFill>
            <a:srgbClr val="3D44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40" r:id="rId12"/>
  </p:sldLayoutIdLst>
  <p:txStyles>
    <p:titleStyle>
      <a:lvl1pPr algn="l" rtl="0" eaLnBrk="0" fontAlgn="base" hangingPunct="0">
        <a:spcBef>
          <a:spcPct val="0"/>
        </a:spcBef>
        <a:spcAft>
          <a:spcPct val="0"/>
        </a:spcAft>
        <a:defRPr sz="3600" b="1">
          <a:solidFill>
            <a:srgbClr val="B3E7FF"/>
          </a:solidFill>
          <a:latin typeface="Calibri" pitchFamily="34" charset="0"/>
          <a:ea typeface="+mj-ea"/>
          <a:cs typeface="+mj-cs"/>
        </a:defRPr>
      </a:lvl1pPr>
      <a:lvl2pPr algn="l" rtl="0" eaLnBrk="0" fontAlgn="base" hangingPunct="0">
        <a:spcBef>
          <a:spcPct val="0"/>
        </a:spcBef>
        <a:spcAft>
          <a:spcPct val="0"/>
        </a:spcAft>
        <a:defRPr sz="3600" b="1">
          <a:solidFill>
            <a:srgbClr val="B3E7FF"/>
          </a:solidFill>
          <a:latin typeface="Calibri" pitchFamily="34" charset="0"/>
        </a:defRPr>
      </a:lvl2pPr>
      <a:lvl3pPr algn="l" rtl="0" eaLnBrk="0" fontAlgn="base" hangingPunct="0">
        <a:spcBef>
          <a:spcPct val="0"/>
        </a:spcBef>
        <a:spcAft>
          <a:spcPct val="0"/>
        </a:spcAft>
        <a:defRPr sz="3600" b="1">
          <a:solidFill>
            <a:srgbClr val="B3E7FF"/>
          </a:solidFill>
          <a:latin typeface="Calibri" pitchFamily="34" charset="0"/>
        </a:defRPr>
      </a:lvl3pPr>
      <a:lvl4pPr algn="l" rtl="0" eaLnBrk="0" fontAlgn="base" hangingPunct="0">
        <a:spcBef>
          <a:spcPct val="0"/>
        </a:spcBef>
        <a:spcAft>
          <a:spcPct val="0"/>
        </a:spcAft>
        <a:defRPr sz="3600" b="1">
          <a:solidFill>
            <a:srgbClr val="B3E7FF"/>
          </a:solidFill>
          <a:latin typeface="Calibri" pitchFamily="34" charset="0"/>
        </a:defRPr>
      </a:lvl4pPr>
      <a:lvl5pPr algn="l" rtl="0" eaLnBrk="0" fontAlgn="base" hangingPunct="0">
        <a:spcBef>
          <a:spcPct val="0"/>
        </a:spcBef>
        <a:spcAft>
          <a:spcPct val="0"/>
        </a:spcAft>
        <a:defRPr sz="3600" b="1">
          <a:solidFill>
            <a:srgbClr val="B3E7FF"/>
          </a:solidFill>
          <a:latin typeface="Calibri" pitchFamily="34" charset="0"/>
        </a:defRPr>
      </a:lvl5pPr>
      <a:lvl6pPr marL="457200" algn="l" rtl="0" eaLnBrk="1" fontAlgn="base" hangingPunct="1">
        <a:spcBef>
          <a:spcPct val="0"/>
        </a:spcBef>
        <a:spcAft>
          <a:spcPct val="0"/>
        </a:spcAft>
        <a:defRPr sz="2800">
          <a:solidFill>
            <a:schemeClr val="tx2"/>
          </a:solidFill>
          <a:latin typeface="Trebuchet MS" pitchFamily="34" charset="0"/>
        </a:defRPr>
      </a:lvl6pPr>
      <a:lvl7pPr marL="914400" algn="l" rtl="0" eaLnBrk="1" fontAlgn="base" hangingPunct="1">
        <a:spcBef>
          <a:spcPct val="0"/>
        </a:spcBef>
        <a:spcAft>
          <a:spcPct val="0"/>
        </a:spcAft>
        <a:defRPr sz="2800">
          <a:solidFill>
            <a:schemeClr val="tx2"/>
          </a:solidFill>
          <a:latin typeface="Trebuchet MS" pitchFamily="34" charset="0"/>
        </a:defRPr>
      </a:lvl7pPr>
      <a:lvl8pPr marL="1371600" algn="l" rtl="0" eaLnBrk="1" fontAlgn="base" hangingPunct="1">
        <a:spcBef>
          <a:spcPct val="0"/>
        </a:spcBef>
        <a:spcAft>
          <a:spcPct val="0"/>
        </a:spcAft>
        <a:defRPr sz="2800">
          <a:solidFill>
            <a:schemeClr val="tx2"/>
          </a:solidFill>
          <a:latin typeface="Trebuchet MS" pitchFamily="34" charset="0"/>
        </a:defRPr>
      </a:lvl8pPr>
      <a:lvl9pPr marL="1828800" algn="l" rtl="0" eaLnBrk="1" fontAlgn="base" hangingPunct="1">
        <a:spcBef>
          <a:spcPct val="0"/>
        </a:spcBef>
        <a:spcAft>
          <a:spcPct val="0"/>
        </a:spcAft>
        <a:defRPr sz="2800">
          <a:solidFill>
            <a:schemeClr val="tx2"/>
          </a:solidFill>
          <a:latin typeface="Trebuchet MS" pitchFamily="34" charset="0"/>
        </a:defRPr>
      </a:lvl9pPr>
    </p:titleStyle>
    <p:bodyStyle>
      <a:lvl1pPr marL="342900" indent="-342900" algn="l" rtl="0" eaLnBrk="0" fontAlgn="base" hangingPunct="0">
        <a:spcBef>
          <a:spcPct val="20000"/>
        </a:spcBef>
        <a:spcAft>
          <a:spcPct val="0"/>
        </a:spcAft>
        <a:buClr>
          <a:srgbClr val="99FF33"/>
        </a:buClr>
        <a:buFont typeface="Wingdings" pitchFamily="2" charset="2"/>
        <a:buChar char="§"/>
        <a:defRPr sz="3200">
          <a:solidFill>
            <a:srgbClr val="3D4449"/>
          </a:solidFill>
          <a:latin typeface="Calibri" pitchFamily="34" charset="0"/>
          <a:ea typeface="+mn-ea"/>
          <a:cs typeface="+mn-cs"/>
        </a:defRPr>
      </a:lvl1pPr>
      <a:lvl2pPr marL="742950" indent="-285750" algn="l" rtl="0" eaLnBrk="0" fontAlgn="base" hangingPunct="0">
        <a:spcBef>
          <a:spcPct val="20000"/>
        </a:spcBef>
        <a:spcAft>
          <a:spcPct val="0"/>
        </a:spcAft>
        <a:buClr>
          <a:srgbClr val="B3E7FF"/>
        </a:buClr>
        <a:buFont typeface="Wingdings" pitchFamily="2" charset="2"/>
        <a:buChar char="§"/>
        <a:defRPr sz="2800">
          <a:solidFill>
            <a:srgbClr val="3D4449"/>
          </a:solidFill>
          <a:latin typeface="Calibri" pitchFamily="34" charset="0"/>
        </a:defRPr>
      </a:lvl2pPr>
      <a:lvl3pPr marL="1143000" indent="-228600" algn="l" rtl="0" eaLnBrk="0" fontAlgn="base" hangingPunct="0">
        <a:spcBef>
          <a:spcPct val="20000"/>
        </a:spcBef>
        <a:spcAft>
          <a:spcPct val="0"/>
        </a:spcAft>
        <a:buClr>
          <a:srgbClr val="B2B2B2"/>
        </a:buClr>
        <a:buFont typeface="Wingdings" pitchFamily="2" charset="2"/>
        <a:buChar char="§"/>
        <a:defRPr sz="2400">
          <a:solidFill>
            <a:srgbClr val="3D4449"/>
          </a:solidFill>
          <a:latin typeface="Calibri" pitchFamily="34" charset="0"/>
        </a:defRPr>
      </a:lvl3pPr>
      <a:lvl4pPr marL="1600200" indent="-228600" algn="l" rtl="0" eaLnBrk="0" fontAlgn="base" hangingPunct="0">
        <a:spcBef>
          <a:spcPct val="20000"/>
        </a:spcBef>
        <a:spcAft>
          <a:spcPct val="0"/>
        </a:spcAft>
        <a:buClr>
          <a:srgbClr val="B2B2B2"/>
        </a:buClr>
        <a:buFont typeface="Wingdings" pitchFamily="2" charset="2"/>
        <a:buChar char="§"/>
        <a:defRPr sz="2000">
          <a:solidFill>
            <a:srgbClr val="3D4449"/>
          </a:solidFill>
          <a:latin typeface="Calibri" pitchFamily="34" charset="0"/>
        </a:defRPr>
      </a:lvl4pPr>
      <a:lvl5pPr marL="2057400" indent="-228600" algn="l" rtl="0" eaLnBrk="0" fontAlgn="base" hangingPunct="0">
        <a:spcBef>
          <a:spcPct val="20000"/>
        </a:spcBef>
        <a:spcAft>
          <a:spcPct val="0"/>
        </a:spcAft>
        <a:buClr>
          <a:srgbClr val="B2B2B2"/>
        </a:buClr>
        <a:buFont typeface="Wingdings" pitchFamily="2" charset="2"/>
        <a:buChar char="§"/>
        <a:defRPr sz="2000">
          <a:solidFill>
            <a:srgbClr val="3D4449"/>
          </a:solidFill>
          <a:latin typeface="Calibri" pitchFamily="34" charset="0"/>
        </a:defRPr>
      </a:lvl5pPr>
      <a:lvl6pPr marL="2514600" indent="-228600" algn="l" rtl="0" eaLnBrk="1" fontAlgn="base" hangingPunct="1">
        <a:spcBef>
          <a:spcPct val="20000"/>
        </a:spcBef>
        <a:spcAft>
          <a:spcPct val="0"/>
        </a:spcAft>
        <a:buClr>
          <a:srgbClr val="B2B2B2"/>
        </a:buClr>
        <a:buFont typeface="Wingdings" pitchFamily="2" charset="2"/>
        <a:buChar char="§"/>
        <a:defRPr sz="1600">
          <a:solidFill>
            <a:schemeClr val="tx1"/>
          </a:solidFill>
          <a:latin typeface="+mn-lt"/>
        </a:defRPr>
      </a:lvl6pPr>
      <a:lvl7pPr marL="2971800" indent="-228600" algn="l" rtl="0" eaLnBrk="1" fontAlgn="base" hangingPunct="1">
        <a:spcBef>
          <a:spcPct val="20000"/>
        </a:spcBef>
        <a:spcAft>
          <a:spcPct val="0"/>
        </a:spcAft>
        <a:buClr>
          <a:srgbClr val="B2B2B2"/>
        </a:buClr>
        <a:buFont typeface="Wingdings" pitchFamily="2" charset="2"/>
        <a:buChar char="§"/>
        <a:defRPr sz="1600">
          <a:solidFill>
            <a:schemeClr val="tx1"/>
          </a:solidFill>
          <a:latin typeface="+mn-lt"/>
        </a:defRPr>
      </a:lvl7pPr>
      <a:lvl8pPr marL="3429000" indent="-228600" algn="l" rtl="0" eaLnBrk="1" fontAlgn="base" hangingPunct="1">
        <a:spcBef>
          <a:spcPct val="20000"/>
        </a:spcBef>
        <a:spcAft>
          <a:spcPct val="0"/>
        </a:spcAft>
        <a:buClr>
          <a:srgbClr val="B2B2B2"/>
        </a:buClr>
        <a:buFont typeface="Wingdings" pitchFamily="2" charset="2"/>
        <a:buChar char="§"/>
        <a:defRPr sz="1600">
          <a:solidFill>
            <a:schemeClr val="tx1"/>
          </a:solidFill>
          <a:latin typeface="+mn-lt"/>
        </a:defRPr>
      </a:lvl8pPr>
      <a:lvl9pPr marL="3886200" indent="-228600" algn="l" rtl="0" eaLnBrk="1" fontAlgn="base" hangingPunct="1">
        <a:spcBef>
          <a:spcPct val="20000"/>
        </a:spcBef>
        <a:spcAft>
          <a:spcPct val="0"/>
        </a:spcAft>
        <a:buClr>
          <a:srgbClr val="B2B2B2"/>
        </a:buClr>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13.xml"/><Relationship Id="rId6" Type="http://schemas.openxmlformats.org/officeDocument/2006/relationships/diagramLayout" Target="../diagrams/layout13.xml"/><Relationship Id="rId7" Type="http://schemas.openxmlformats.org/officeDocument/2006/relationships/diagramQuickStyle" Target="../diagrams/quickStyle13.xml"/><Relationship Id="rId8" Type="http://schemas.openxmlformats.org/officeDocument/2006/relationships/diagramColors" Target="../diagrams/colors13.xml"/><Relationship Id="rId9"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diagramData" Target="../diagrams/data14.xml"/><Relationship Id="rId6" Type="http://schemas.openxmlformats.org/officeDocument/2006/relationships/diagramLayout" Target="../diagrams/layout14.xml"/><Relationship Id="rId7" Type="http://schemas.openxmlformats.org/officeDocument/2006/relationships/diagramQuickStyle" Target="../diagrams/quickStyle14.xml"/><Relationship Id="rId8" Type="http://schemas.openxmlformats.org/officeDocument/2006/relationships/diagramColors" Target="../diagrams/colors14.xml"/><Relationship Id="rId9"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diagramData" Target="../diagrams/data15.xml"/><Relationship Id="rId6" Type="http://schemas.openxmlformats.org/officeDocument/2006/relationships/diagramLayout" Target="../diagrams/layout15.xml"/><Relationship Id="rId7" Type="http://schemas.openxmlformats.org/officeDocument/2006/relationships/diagramQuickStyle" Target="../diagrams/quickStyle15.xml"/><Relationship Id="rId8" Type="http://schemas.openxmlformats.org/officeDocument/2006/relationships/diagramColors" Target="../diagrams/colors15.xml"/><Relationship Id="rId9" Type="http://schemas.microsoft.com/office/2007/relationships/diagramDrawing" Target="../diagrams/drawing15.xml"/><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diagramData" Target="../diagrams/data16.xml"/><Relationship Id="rId6" Type="http://schemas.openxmlformats.org/officeDocument/2006/relationships/diagramLayout" Target="../diagrams/layout16.xml"/><Relationship Id="rId7" Type="http://schemas.openxmlformats.org/officeDocument/2006/relationships/diagramQuickStyle" Target="../diagrams/quickStyle16.xml"/><Relationship Id="rId8" Type="http://schemas.openxmlformats.org/officeDocument/2006/relationships/diagramColors" Target="../diagrams/colors16.xml"/><Relationship Id="rId9" Type="http://schemas.microsoft.com/office/2007/relationships/diagramDrawing" Target="../diagrams/drawing16.xml"/><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17.xml"/><Relationship Id="rId6" Type="http://schemas.openxmlformats.org/officeDocument/2006/relationships/diagramLayout" Target="../diagrams/layout17.xml"/><Relationship Id="rId7" Type="http://schemas.openxmlformats.org/officeDocument/2006/relationships/diagramQuickStyle" Target="../diagrams/quickStyle17.xml"/><Relationship Id="rId8" Type="http://schemas.openxmlformats.org/officeDocument/2006/relationships/diagramColors" Target="../diagrams/colors17.xml"/><Relationship Id="rId9" Type="http://schemas.microsoft.com/office/2007/relationships/diagramDrawing" Target="../diagrams/drawing17.xml"/><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diagramData" Target="../diagrams/data18.xml"/><Relationship Id="rId6" Type="http://schemas.openxmlformats.org/officeDocument/2006/relationships/diagramLayout" Target="../diagrams/layout18.xml"/><Relationship Id="rId7" Type="http://schemas.openxmlformats.org/officeDocument/2006/relationships/diagramQuickStyle" Target="../diagrams/quickStyle18.xml"/><Relationship Id="rId8" Type="http://schemas.openxmlformats.org/officeDocument/2006/relationships/diagramColors" Target="../diagrams/colors18.xml"/><Relationship Id="rId9" Type="http://schemas.microsoft.com/office/2007/relationships/diagramDrawing" Target="../diagrams/drawing18.xml"/><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1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5" Type="http://schemas.openxmlformats.org/officeDocument/2006/relationships/diagramData" Target="../diagrams/data19.xml"/><Relationship Id="rId6" Type="http://schemas.openxmlformats.org/officeDocument/2006/relationships/diagramLayout" Target="../diagrams/layout19.xml"/><Relationship Id="rId7" Type="http://schemas.openxmlformats.org/officeDocument/2006/relationships/diagramQuickStyle" Target="../diagrams/quickStyle19.xml"/><Relationship Id="rId8" Type="http://schemas.openxmlformats.org/officeDocument/2006/relationships/diagramColors" Target="../diagrams/colors19.xml"/><Relationship Id="rId9" Type="http://schemas.microsoft.com/office/2007/relationships/diagramDrawing" Target="../diagrams/drawing19.xml"/><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8.png"/><Relationship Id="rId5" Type="http://schemas.openxmlformats.org/officeDocument/2006/relationships/diagramData" Target="../diagrams/data20.xml"/><Relationship Id="rId6" Type="http://schemas.openxmlformats.org/officeDocument/2006/relationships/diagramLayout" Target="../diagrams/layout20.xml"/><Relationship Id="rId7" Type="http://schemas.openxmlformats.org/officeDocument/2006/relationships/diagramQuickStyle" Target="../diagrams/quickStyle20.xml"/><Relationship Id="rId8" Type="http://schemas.openxmlformats.org/officeDocument/2006/relationships/diagramColors" Target="../diagrams/colors20.xml"/><Relationship Id="rId9" Type="http://schemas.microsoft.com/office/2007/relationships/diagramDrawing" Target="../diagrams/drawing20.xml"/><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9.png"/><Relationship Id="rId5" Type="http://schemas.openxmlformats.org/officeDocument/2006/relationships/diagramData" Target="../diagrams/data21.xml"/><Relationship Id="rId6" Type="http://schemas.openxmlformats.org/officeDocument/2006/relationships/diagramLayout" Target="../diagrams/layout21.xml"/><Relationship Id="rId7" Type="http://schemas.openxmlformats.org/officeDocument/2006/relationships/diagramQuickStyle" Target="../diagrams/quickStyle21.xml"/><Relationship Id="rId8" Type="http://schemas.openxmlformats.org/officeDocument/2006/relationships/diagramColors" Target="../diagrams/colors21.xml"/><Relationship Id="rId9" Type="http://schemas.microsoft.com/office/2007/relationships/diagramDrawing" Target="../diagrams/drawing21.xml"/><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22.xml"/><Relationship Id="rId6" Type="http://schemas.openxmlformats.org/officeDocument/2006/relationships/diagramLayout" Target="../diagrams/layout22.xml"/><Relationship Id="rId7" Type="http://schemas.openxmlformats.org/officeDocument/2006/relationships/diagramQuickStyle" Target="../diagrams/quickStyle22.xml"/><Relationship Id="rId8" Type="http://schemas.openxmlformats.org/officeDocument/2006/relationships/diagramColors" Target="../diagrams/colors22.xml"/><Relationship Id="rId9" Type="http://schemas.microsoft.com/office/2007/relationships/diagramDrawing" Target="../diagrams/drawing22.xml"/><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23.xml"/><Relationship Id="rId6" Type="http://schemas.openxmlformats.org/officeDocument/2006/relationships/diagramLayout" Target="../diagrams/layout23.xml"/><Relationship Id="rId7" Type="http://schemas.openxmlformats.org/officeDocument/2006/relationships/diagramQuickStyle" Target="../diagrams/quickStyle23.xml"/><Relationship Id="rId8" Type="http://schemas.openxmlformats.org/officeDocument/2006/relationships/diagramColors" Target="../diagrams/colors23.xml"/><Relationship Id="rId9" Type="http://schemas.microsoft.com/office/2007/relationships/diagramDrawing" Target="../diagrams/drawing23.xml"/><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24.xml"/><Relationship Id="rId6" Type="http://schemas.openxmlformats.org/officeDocument/2006/relationships/diagramLayout" Target="../diagrams/layout24.xml"/><Relationship Id="rId7" Type="http://schemas.openxmlformats.org/officeDocument/2006/relationships/diagramQuickStyle" Target="../diagrams/quickStyle24.xml"/><Relationship Id="rId8" Type="http://schemas.openxmlformats.org/officeDocument/2006/relationships/diagramColors" Target="../diagrams/colors24.xml"/><Relationship Id="rId9" Type="http://schemas.microsoft.com/office/2007/relationships/diagramDrawing" Target="../diagrams/drawing24.xml"/><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9.png"/><Relationship Id="rId5" Type="http://schemas.openxmlformats.org/officeDocument/2006/relationships/diagramData" Target="../diagrams/data25.xml"/><Relationship Id="rId6" Type="http://schemas.openxmlformats.org/officeDocument/2006/relationships/diagramLayout" Target="../diagrams/layout25.xml"/><Relationship Id="rId7" Type="http://schemas.openxmlformats.org/officeDocument/2006/relationships/diagramQuickStyle" Target="../diagrams/quickStyle25.xml"/><Relationship Id="rId8" Type="http://schemas.openxmlformats.org/officeDocument/2006/relationships/diagramColors" Target="../diagrams/colors25.xml"/><Relationship Id="rId9" Type="http://schemas.microsoft.com/office/2007/relationships/diagramDrawing" Target="../diagrams/drawing25.xml"/><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 Id="rId3" Type="http://schemas.openxmlformats.org/officeDocument/2006/relationships/image" Target="../media/image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 Id="rId3" Type="http://schemas.openxmlformats.org/officeDocument/2006/relationships/image" Target="../media/image60.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 Id="rId3" Type="http://schemas.openxmlformats.org/officeDocument/2006/relationships/image" Target="../media/image61.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 Id="rId3" Type="http://schemas.openxmlformats.org/officeDocument/2006/relationships/hyperlink" Target="mailto:bsamuel@ucsc.edu"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jpg"/><Relationship Id="rId7"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jpg"/><Relationship Id="rId7" Type="http://schemas.openxmlformats.org/officeDocument/2006/relationships/image" Target="../media/image36.jpg"/><Relationship Id="rId8"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3.xml"/><Relationship Id="rId6" Type="http://schemas.openxmlformats.org/officeDocument/2006/relationships/diagramLayout" Target="../diagrams/layout3.xml"/><Relationship Id="rId7" Type="http://schemas.openxmlformats.org/officeDocument/2006/relationships/diagramQuickStyle" Target="../diagrams/quickStyle3.xml"/><Relationship Id="rId8" Type="http://schemas.openxmlformats.org/officeDocument/2006/relationships/diagramColors" Target="../diagrams/colors3.xml"/><Relationship Id="rId9"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1" Type="http://schemas.openxmlformats.org/officeDocument/2006/relationships/diagramLayout" Target="../diagrams/layout5.xml"/><Relationship Id="rId12" Type="http://schemas.openxmlformats.org/officeDocument/2006/relationships/diagramQuickStyle" Target="../diagrams/quickStyle5.xml"/><Relationship Id="rId13" Type="http://schemas.openxmlformats.org/officeDocument/2006/relationships/diagramColors" Target="../diagrams/colors5.xml"/><Relationship Id="rId14"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4.xml"/><Relationship Id="rId6" Type="http://schemas.openxmlformats.org/officeDocument/2006/relationships/diagramLayout" Target="../diagrams/layout4.xml"/><Relationship Id="rId7" Type="http://schemas.openxmlformats.org/officeDocument/2006/relationships/diagramQuickStyle" Target="../diagrams/quickStyle4.xml"/><Relationship Id="rId8" Type="http://schemas.openxmlformats.org/officeDocument/2006/relationships/diagramColors" Target="../diagrams/colors4.xml"/><Relationship Id="rId9" Type="http://schemas.microsoft.com/office/2007/relationships/diagramDrawing" Target="../diagrams/drawing4.xml"/><Relationship Id="rId10" Type="http://schemas.openxmlformats.org/officeDocument/2006/relationships/diagramData" Target="../diagrams/data5.xml"/></Relationships>
</file>

<file path=ppt/slides/_rels/slide64.xml.rels><?xml version="1.0" encoding="UTF-8" standalone="yes"?>
<Relationships xmlns="http://schemas.openxmlformats.org/package/2006/relationships"><Relationship Id="rId11" Type="http://schemas.openxmlformats.org/officeDocument/2006/relationships/diagramLayout" Target="../diagrams/layout7.xml"/><Relationship Id="rId12" Type="http://schemas.openxmlformats.org/officeDocument/2006/relationships/diagramQuickStyle" Target="../diagrams/quickStyle7.xml"/><Relationship Id="rId13" Type="http://schemas.openxmlformats.org/officeDocument/2006/relationships/diagramColors" Target="../diagrams/colors7.xml"/><Relationship Id="rId14"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6.xml"/><Relationship Id="rId6" Type="http://schemas.openxmlformats.org/officeDocument/2006/relationships/diagramLayout" Target="../diagrams/layout6.xml"/><Relationship Id="rId7" Type="http://schemas.openxmlformats.org/officeDocument/2006/relationships/diagramQuickStyle" Target="../diagrams/quickStyle6.xml"/><Relationship Id="rId8" Type="http://schemas.openxmlformats.org/officeDocument/2006/relationships/diagramColors" Target="../diagrams/colors6.xml"/><Relationship Id="rId9" Type="http://schemas.microsoft.com/office/2007/relationships/diagramDrawing" Target="../diagrams/drawing6.xml"/><Relationship Id="rId10" Type="http://schemas.openxmlformats.org/officeDocument/2006/relationships/diagramData" Target="../diagrams/data7.xml"/></Relationships>
</file>

<file path=ppt/slides/_rels/slide65.xml.rels><?xml version="1.0" encoding="UTF-8" standalone="yes"?>
<Relationships xmlns="http://schemas.openxmlformats.org/package/2006/relationships"><Relationship Id="rId11" Type="http://schemas.openxmlformats.org/officeDocument/2006/relationships/diagramLayout" Target="../diagrams/layout9.xml"/><Relationship Id="rId12" Type="http://schemas.openxmlformats.org/officeDocument/2006/relationships/diagramQuickStyle" Target="../diagrams/quickStyle9.xml"/><Relationship Id="rId13" Type="http://schemas.openxmlformats.org/officeDocument/2006/relationships/diagramColors" Target="../diagrams/colors9.xml"/><Relationship Id="rId14"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8.xml"/><Relationship Id="rId6" Type="http://schemas.openxmlformats.org/officeDocument/2006/relationships/diagramLayout" Target="../diagrams/layout8.xml"/><Relationship Id="rId7" Type="http://schemas.openxmlformats.org/officeDocument/2006/relationships/diagramQuickStyle" Target="../diagrams/quickStyle8.xml"/><Relationship Id="rId8" Type="http://schemas.openxmlformats.org/officeDocument/2006/relationships/diagramColors" Target="../diagrams/colors8.xml"/><Relationship Id="rId9" Type="http://schemas.microsoft.com/office/2007/relationships/diagramDrawing" Target="../diagrams/drawing8.xml"/><Relationship Id="rId10" Type="http://schemas.openxmlformats.org/officeDocument/2006/relationships/diagramData" Target="../diagrams/data9.xml"/></Relationships>
</file>

<file path=ppt/slides/_rels/slide66.xml.rels><?xml version="1.0" encoding="UTF-8" standalone="yes"?>
<Relationships xmlns="http://schemas.openxmlformats.org/package/2006/relationships"><Relationship Id="rId11" Type="http://schemas.openxmlformats.org/officeDocument/2006/relationships/diagramLayout" Target="../diagrams/layout11.xml"/><Relationship Id="rId12" Type="http://schemas.openxmlformats.org/officeDocument/2006/relationships/diagramQuickStyle" Target="../diagrams/quickStyle11.xml"/><Relationship Id="rId13" Type="http://schemas.openxmlformats.org/officeDocument/2006/relationships/diagramColors" Target="../diagrams/colors11.xml"/><Relationship Id="rId14"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10.xml"/><Relationship Id="rId6" Type="http://schemas.openxmlformats.org/officeDocument/2006/relationships/diagramLayout" Target="../diagrams/layout10.xml"/><Relationship Id="rId7" Type="http://schemas.openxmlformats.org/officeDocument/2006/relationships/diagramQuickStyle" Target="../diagrams/quickStyle10.xml"/><Relationship Id="rId8" Type="http://schemas.openxmlformats.org/officeDocument/2006/relationships/diagramColors" Target="../diagrams/colors10.xml"/><Relationship Id="rId9" Type="http://schemas.microsoft.com/office/2007/relationships/diagramDrawing" Target="../diagrams/drawing10.xml"/><Relationship Id="rId10" Type="http://schemas.openxmlformats.org/officeDocument/2006/relationships/diagramData" Target="../diagrams/data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3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3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4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4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4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4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44.png"/></Relationships>
</file>

<file path=ppt/slides/_rels/slide9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2.png"/><Relationship Id="rId5" Type="http://schemas.openxmlformats.org/officeDocument/2006/relationships/diagramData" Target="../diagrams/data12.xml"/><Relationship Id="rId6" Type="http://schemas.openxmlformats.org/officeDocument/2006/relationships/diagramLayout" Target="../diagrams/layout12.xml"/><Relationship Id="rId7" Type="http://schemas.openxmlformats.org/officeDocument/2006/relationships/diagramQuickStyle" Target="../diagrams/quickStyle12.xml"/><Relationship Id="rId8" Type="http://schemas.openxmlformats.org/officeDocument/2006/relationships/diagramColors" Target="../diagrams/colors12.xml"/><Relationship Id="rId9"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p:txBody>
          <a:bodyPr/>
          <a:lstStyle/>
          <a:p>
            <a:pPr eaLnBrk="1" hangingPunct="1"/>
            <a:r>
              <a:rPr lang="en-US" dirty="0" smtClean="0"/>
              <a:t>Social Physics, Ensemble, and You!</a:t>
            </a:r>
          </a:p>
        </p:txBody>
      </p:sp>
      <p:sp>
        <p:nvSpPr>
          <p:cNvPr id="5123" name="Subtitle 2"/>
          <p:cNvSpPr>
            <a:spLocks noGrp="1"/>
          </p:cNvSpPr>
          <p:nvPr>
            <p:ph type="subTitle" sz="quarter" idx="1"/>
          </p:nvPr>
        </p:nvSpPr>
        <p:spPr/>
        <p:txBody>
          <a:bodyPr/>
          <a:lstStyle/>
          <a:p>
            <a:r>
              <a:rPr lang="en-US" dirty="0" smtClean="0"/>
              <a:t>May </a:t>
            </a:r>
            <a:r>
              <a:rPr lang="en-US" dirty="0" smtClean="0"/>
              <a:t>17</a:t>
            </a:r>
            <a:r>
              <a:rPr lang="en-US" baseline="30000" dirty="0" smtClean="0"/>
              <a:t>th</a:t>
            </a:r>
            <a:r>
              <a:rPr lang="en-US" dirty="0" smtClean="0"/>
              <a:t>, 2016</a:t>
            </a:r>
            <a:endParaRPr lang="en-US" dirty="0" smtClean="0"/>
          </a:p>
          <a:p>
            <a:r>
              <a:rPr lang="en-US" dirty="0" smtClean="0"/>
              <a:t>bsamuel@soe.ucsc.edu</a:t>
            </a:r>
          </a:p>
        </p:txBody>
      </p:sp>
      <p:sp>
        <p:nvSpPr>
          <p:cNvPr id="5124" name="Text Placeholder 3"/>
          <p:cNvSpPr>
            <a:spLocks noGrp="1"/>
          </p:cNvSpPr>
          <p:nvPr>
            <p:ph type="body" sz="quarter" idx="10"/>
          </p:nvPr>
        </p:nvSpPr>
        <p:spPr>
          <a:xfrm>
            <a:off x="228600" y="3581400"/>
            <a:ext cx="7924800" cy="685800"/>
          </a:xfrm>
        </p:spPr>
        <p:txBody>
          <a:bodyPr/>
          <a:lstStyle/>
          <a:p>
            <a:pPr eaLnBrk="1" hangingPunct="1"/>
            <a:r>
              <a:rPr lang="en-US" dirty="0" smtClean="0"/>
              <a:t>Ben Samuel</a:t>
            </a:r>
          </a:p>
        </p:txBody>
      </p:sp>
    </p:spTree>
  </p:cSld>
  <p:clrMapOvr>
    <a:masterClrMapping/>
  </p:clrMapOvr>
  <mc:AlternateContent xmlns:mc="http://schemas.openxmlformats.org/markup-compatibility/2006" xmlns:p14="http://schemas.microsoft.com/office/powerpoint/2010/main">
    <mc:Choice Requires="p14">
      <p:transition spd="slow" p14:dur="2000" advTm="13797"/>
    </mc:Choice>
    <mc:Fallback xmlns="">
      <p:transition xmlns:p14="http://schemas.microsoft.com/office/powerpoint/2010/main" spd="slow" advTm="13797"/>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 Pong – Page 1</a:t>
            </a:r>
            <a:endParaRPr lang="en-US" dirty="0"/>
          </a:p>
        </p:txBody>
      </p:sp>
      <p:pic>
        <p:nvPicPr>
          <p:cNvPr id="4" name="Content Placeholder 3" descr="paperpong_page1.jpg"/>
          <p:cNvPicPr>
            <a:picLocks noGrp="1" noChangeAspect="1"/>
          </p:cNvPicPr>
          <p:nvPr>
            <p:ph idx="1"/>
          </p:nvPr>
        </p:nvPicPr>
        <p:blipFill>
          <a:blip r:embed="rId3">
            <a:extLst>
              <a:ext uri="{28A0092B-C50C-407E-A947-70E740481C1C}">
                <a14:useLocalDpi xmlns:a14="http://schemas.microsoft.com/office/drawing/2010/main" val="0"/>
              </a:ext>
            </a:extLst>
          </a:blip>
          <a:srcRect t="3160" b="3160"/>
          <a:stretch>
            <a:fillRect/>
          </a:stretch>
        </p:blipFill>
        <p:spPr/>
      </p:pic>
    </p:spTree>
    <p:extLst>
      <p:ext uri="{BB962C8B-B14F-4D97-AF65-F5344CB8AC3E}">
        <p14:creationId xmlns:p14="http://schemas.microsoft.com/office/powerpoint/2010/main" val="2889567239"/>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Volition Formation</a:t>
            </a:r>
            <a:endParaRPr lang="en-US" dirty="0"/>
          </a:p>
        </p:txBody>
      </p:sp>
      <p:sp>
        <p:nvSpPr>
          <p:cNvPr id="3" name="Content Placeholder 2"/>
          <p:cNvSpPr>
            <a:spLocks noGrp="1"/>
          </p:cNvSpPr>
          <p:nvPr>
            <p:ph idx="1"/>
          </p:nvPr>
        </p:nvSpPr>
        <p:spPr/>
        <p:txBody>
          <a:bodyPr/>
          <a:lstStyle/>
          <a:p>
            <a:r>
              <a:rPr lang="en-US" dirty="0" smtClean="0"/>
              <a:t>So, we’re now determining what our two heroes want to do with each other.</a:t>
            </a:r>
          </a:p>
          <a:p>
            <a:r>
              <a:rPr lang="en-US" dirty="0" smtClean="0"/>
              <a:t>First, let’s calculate Chloe’s volition towards Doug.	</a:t>
            </a:r>
            <a:endParaRPr lang="en-US" dirty="0"/>
          </a:p>
        </p:txBody>
      </p:sp>
    </p:spTree>
    <p:extLst>
      <p:ext uri="{BB962C8B-B14F-4D97-AF65-F5344CB8AC3E}">
        <p14:creationId xmlns:p14="http://schemas.microsoft.com/office/powerpoint/2010/main" val="491743162"/>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Volition Formation</a:t>
            </a:r>
            <a:endParaRPr lang="en-US" dirty="0"/>
          </a:p>
        </p:txBody>
      </p:sp>
      <p:sp>
        <p:nvSpPr>
          <p:cNvPr id="3" name="Content Placeholder 2"/>
          <p:cNvSpPr>
            <a:spLocks noGrp="1"/>
          </p:cNvSpPr>
          <p:nvPr>
            <p:ph idx="1"/>
          </p:nvPr>
        </p:nvSpPr>
        <p:spPr/>
        <p:txBody>
          <a:bodyPr/>
          <a:lstStyle/>
          <a:p>
            <a:r>
              <a:rPr lang="en-US" dirty="0" smtClean="0"/>
              <a:t>So, we’re now determining what our two heroes want to do with each other.</a:t>
            </a:r>
          </a:p>
          <a:p>
            <a:r>
              <a:rPr lang="en-US" dirty="0" smtClean="0"/>
              <a:t>First, let’s calculate Chloe’s volition towards Doug.</a:t>
            </a:r>
          </a:p>
          <a:p>
            <a:r>
              <a:rPr lang="en-US" dirty="0" smtClean="0"/>
              <a:t>We do this by going through all of the rules, and binding our characters to the different role slots.</a:t>
            </a:r>
          </a:p>
          <a:p>
            <a:pPr lvl="1"/>
            <a:r>
              <a:rPr lang="en-US" dirty="0" smtClean="0"/>
              <a:t>So, we’ll be exchanging “X” for Chloe, “Y” for Doug, etc.</a:t>
            </a:r>
          </a:p>
          <a:p>
            <a:pPr marL="0" indent="0">
              <a:buNone/>
            </a:pPr>
            <a:r>
              <a:rPr lang="en-US" dirty="0" smtClean="0"/>
              <a:t>	</a:t>
            </a:r>
            <a:endParaRPr lang="en-US" dirty="0"/>
          </a:p>
        </p:txBody>
      </p:sp>
    </p:spTree>
    <p:extLst>
      <p:ext uri="{BB962C8B-B14F-4D97-AF65-F5344CB8AC3E}">
        <p14:creationId xmlns:p14="http://schemas.microsoft.com/office/powerpoint/2010/main" val="3780359628"/>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a:t>Volition Formation – Chloe-&gt;Doug – 1</a:t>
            </a:r>
            <a:r>
              <a:rPr lang="en-US" baseline="30000" dirty="0"/>
              <a:t>st</a:t>
            </a:r>
            <a:r>
              <a:rPr lang="en-US" dirty="0"/>
              <a:t> Rule</a:t>
            </a:r>
          </a:p>
        </p:txBody>
      </p:sp>
      <p:sp>
        <p:nvSpPr>
          <p:cNvPr id="3" name="Content Placeholder 2"/>
          <p:cNvSpPr>
            <a:spLocks noGrp="1"/>
          </p:cNvSpPr>
          <p:nvPr>
            <p:ph idx="1"/>
          </p:nvPr>
        </p:nvSpPr>
        <p:spPr/>
        <p:txBody>
          <a:bodyPr/>
          <a:lstStyle/>
          <a:p>
            <a:r>
              <a:rPr lang="en-US" dirty="0" smtClean="0"/>
              <a:t>Starting with our Friend Zone rule…</a:t>
            </a:r>
          </a:p>
          <a:p>
            <a:endParaRPr lang="en-US" dirty="0" smtClean="0">
              <a:sym typeface="Wingdings"/>
            </a:endParaRPr>
          </a:p>
          <a:p>
            <a:endParaRPr lang="en-US" dirty="0">
              <a:sym typeface="Wingdings"/>
            </a:endParaRPr>
          </a:p>
          <a:p>
            <a:endParaRPr lang="en-US" dirty="0" smtClean="0">
              <a:sym typeface="Wingdings"/>
            </a:endParaRPr>
          </a:p>
          <a:p>
            <a:r>
              <a:rPr lang="en-US" dirty="0" smtClean="0">
                <a:sym typeface="Wingdings"/>
              </a:rPr>
              <a:t>Becomes…</a:t>
            </a:r>
          </a:p>
          <a:p>
            <a:endParaRPr lang="en-US" dirty="0"/>
          </a:p>
        </p:txBody>
      </p:sp>
      <p:pic>
        <p:nvPicPr>
          <p:cNvPr id="4" name="Picture 3" descr="Screen Shot 2015-04-26 at 11.5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600200"/>
            <a:ext cx="5065752" cy="1981200"/>
          </a:xfrm>
          <a:prstGeom prst="rect">
            <a:avLst/>
          </a:prstGeom>
        </p:spPr>
      </p:pic>
      <p:pic>
        <p:nvPicPr>
          <p:cNvPr id="5" name="Picture 4" descr="Screen Shot 2015-04-27 at 12.04.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4114800"/>
            <a:ext cx="4988823" cy="1971960"/>
          </a:xfrm>
          <a:prstGeom prst="rect">
            <a:avLst/>
          </a:prstGeom>
        </p:spPr>
      </p:pic>
    </p:spTree>
    <p:extLst>
      <p:ext uri="{BB962C8B-B14F-4D97-AF65-F5344CB8AC3E}">
        <p14:creationId xmlns:p14="http://schemas.microsoft.com/office/powerpoint/2010/main" val="602644919"/>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Social State</a:t>
            </a:r>
            <a:endParaRPr lang="en-US" dirty="0"/>
          </a:p>
        </p:txBody>
      </p:sp>
      <p:sp>
        <p:nvSpPr>
          <p:cNvPr id="3" name="Content Placeholder 2"/>
          <p:cNvSpPr>
            <a:spLocks noGrp="1"/>
          </p:cNvSpPr>
          <p:nvPr>
            <p:ph idx="1"/>
          </p:nvPr>
        </p:nvSpPr>
        <p:spPr/>
        <p:txBody>
          <a:bodyPr/>
          <a:lstStyle/>
          <a:p>
            <a:r>
              <a:rPr lang="en-US" dirty="0" smtClean="0"/>
              <a:t>We have two characters</a:t>
            </a:r>
          </a:p>
          <a:p>
            <a:pPr lvl="1"/>
            <a:r>
              <a:rPr lang="en-US" dirty="0" smtClean="0"/>
              <a:t>They’re friends, Doug has a crush on Chloe</a:t>
            </a:r>
            <a:endParaRPr lang="en-US"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819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590800"/>
            <a:ext cx="2540000" cy="2540000"/>
          </a:xfrm>
          <a:prstGeom prst="rect">
            <a:avLst/>
          </a:prstGeom>
        </p:spPr>
      </p:pic>
      <p:sp>
        <p:nvSpPr>
          <p:cNvPr id="8" name="TextBox 7"/>
          <p:cNvSpPr txBox="1"/>
          <p:nvPr/>
        </p:nvSpPr>
        <p:spPr bwMode="auto">
          <a:xfrm>
            <a:off x="1447800" y="533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Doug</a:t>
            </a:r>
          </a:p>
        </p:txBody>
      </p:sp>
      <p:sp>
        <p:nvSpPr>
          <p:cNvPr id="9" name="TextBox 8"/>
          <p:cNvSpPr txBox="1"/>
          <p:nvPr/>
        </p:nvSpPr>
        <p:spPr bwMode="auto">
          <a:xfrm>
            <a:off x="7162800" y="6324600"/>
            <a:ext cx="184666"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sp>
        <p:nvSpPr>
          <p:cNvPr id="10" name="TextBox 9"/>
          <p:cNvSpPr txBox="1"/>
          <p:nvPr/>
        </p:nvSpPr>
        <p:spPr bwMode="auto">
          <a:xfrm>
            <a:off x="6858000" y="5405735"/>
            <a:ext cx="1752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Chloe</a:t>
            </a:r>
          </a:p>
        </p:txBody>
      </p:sp>
      <p:sp>
        <p:nvSpPr>
          <p:cNvPr id="11" name="Left-Right Arrow 10"/>
          <p:cNvSpPr/>
          <p:nvPr/>
        </p:nvSpPr>
        <p:spPr>
          <a:xfrm>
            <a:off x="3200400" y="2895600"/>
            <a:ext cx="2971800" cy="1219200"/>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ln>
                  <a:solidFill>
                    <a:srgbClr val="000000"/>
                  </a:solidFill>
                </a:ln>
              </a:rPr>
              <a:t>Friends</a:t>
            </a:r>
            <a:endParaRPr lang="en-US" dirty="0">
              <a:ln>
                <a:solidFill>
                  <a:srgbClr val="000000"/>
                </a:solidFill>
              </a:ln>
            </a:endParaRPr>
          </a:p>
        </p:txBody>
      </p:sp>
      <p:graphicFrame>
        <p:nvGraphicFramePr>
          <p:cNvPr id="12" name="Diagram 11"/>
          <p:cNvGraphicFramePr/>
          <p:nvPr>
            <p:extLst>
              <p:ext uri="{D42A27DB-BD31-4B8C-83A1-F6EECF244321}">
                <p14:modId xmlns:p14="http://schemas.microsoft.com/office/powerpoint/2010/main" val="4101608755"/>
              </p:ext>
            </p:extLst>
          </p:nvPr>
        </p:nvGraphicFramePr>
        <p:xfrm>
          <a:off x="3562160" y="3352800"/>
          <a:ext cx="2533840" cy="2585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251165"/>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792163"/>
          </a:xfrm>
        </p:spPr>
        <p:txBody>
          <a:bodyPr/>
          <a:lstStyle/>
          <a:p>
            <a:r>
              <a:rPr lang="en-US" dirty="0"/>
              <a:t>Volition Formation – Chloe-&gt;Doug – 1</a:t>
            </a:r>
            <a:r>
              <a:rPr lang="en-US" baseline="30000" dirty="0"/>
              <a:t>st</a:t>
            </a:r>
            <a:r>
              <a:rPr lang="en-US" dirty="0"/>
              <a:t> Rule</a:t>
            </a:r>
          </a:p>
        </p:txBody>
      </p:sp>
      <p:sp>
        <p:nvSpPr>
          <p:cNvPr id="3" name="Content Placeholder 2"/>
          <p:cNvSpPr>
            <a:spLocks noGrp="1"/>
          </p:cNvSpPr>
          <p:nvPr>
            <p:ph idx="1"/>
          </p:nvPr>
        </p:nvSpPr>
        <p:spPr/>
        <p:txBody>
          <a:bodyPr/>
          <a:lstStyle/>
          <a:p>
            <a:r>
              <a:rPr lang="en-US" dirty="0" smtClean="0"/>
              <a:t>Starting with our Friend Zone rule…</a:t>
            </a:r>
          </a:p>
          <a:p>
            <a:endParaRPr lang="en-US" dirty="0" smtClean="0">
              <a:sym typeface="Wingdings"/>
            </a:endParaRPr>
          </a:p>
          <a:p>
            <a:endParaRPr lang="en-US" dirty="0">
              <a:sym typeface="Wingdings"/>
            </a:endParaRPr>
          </a:p>
          <a:p>
            <a:endParaRPr lang="en-US" dirty="0" smtClean="0">
              <a:sym typeface="Wingdings"/>
            </a:endParaRPr>
          </a:p>
          <a:p>
            <a:r>
              <a:rPr lang="en-US" dirty="0" smtClean="0">
                <a:sym typeface="Wingdings"/>
              </a:rPr>
              <a:t>Becomes…</a:t>
            </a:r>
          </a:p>
          <a:p>
            <a:pPr algn="ctr"/>
            <a:endParaRPr lang="en-US" dirty="0">
              <a:sym typeface="Wingdings"/>
            </a:endParaRPr>
          </a:p>
          <a:p>
            <a:endParaRPr lang="en-US" dirty="0"/>
          </a:p>
        </p:txBody>
      </p:sp>
      <p:pic>
        <p:nvPicPr>
          <p:cNvPr id="4" name="Picture 3" descr="Screen Shot 2015-04-26 at 11.5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600200"/>
            <a:ext cx="5065752" cy="1981200"/>
          </a:xfrm>
          <a:prstGeom prst="rect">
            <a:avLst/>
          </a:prstGeom>
        </p:spPr>
      </p:pic>
      <p:pic>
        <p:nvPicPr>
          <p:cNvPr id="5" name="Picture 4" descr="Screen Shot 2015-04-27 at 12.04.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4114800"/>
            <a:ext cx="4988823" cy="1971960"/>
          </a:xfrm>
          <a:prstGeom prst="rect">
            <a:avLst/>
          </a:prstGeom>
        </p:spPr>
      </p:pic>
      <p:graphicFrame>
        <p:nvGraphicFramePr>
          <p:cNvPr id="6" name="Diagram 5"/>
          <p:cNvGraphicFramePr/>
          <p:nvPr>
            <p:extLst>
              <p:ext uri="{D42A27DB-BD31-4B8C-83A1-F6EECF244321}">
                <p14:modId xmlns:p14="http://schemas.microsoft.com/office/powerpoint/2010/main" val="291458508"/>
              </p:ext>
            </p:extLst>
          </p:nvPr>
        </p:nvGraphicFramePr>
        <p:xfrm>
          <a:off x="533400" y="3962400"/>
          <a:ext cx="1905000" cy="121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60630410"/>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792163"/>
          </a:xfrm>
        </p:spPr>
        <p:txBody>
          <a:bodyPr/>
          <a:lstStyle/>
          <a:p>
            <a:r>
              <a:rPr lang="en-US" dirty="0" smtClean="0"/>
              <a:t>Volition Formation – Chloe-&gt;Doug – 1</a:t>
            </a:r>
            <a:r>
              <a:rPr lang="en-US" baseline="30000" dirty="0" smtClean="0"/>
              <a:t>st</a:t>
            </a:r>
            <a:r>
              <a:rPr lang="en-US" dirty="0" smtClean="0"/>
              <a:t> Rule</a:t>
            </a:r>
            <a:endParaRPr lang="en-US" dirty="0"/>
          </a:p>
        </p:txBody>
      </p:sp>
      <p:sp>
        <p:nvSpPr>
          <p:cNvPr id="3" name="Content Placeholder 2"/>
          <p:cNvSpPr>
            <a:spLocks noGrp="1"/>
          </p:cNvSpPr>
          <p:nvPr>
            <p:ph idx="1"/>
          </p:nvPr>
        </p:nvSpPr>
        <p:spPr/>
        <p:txBody>
          <a:bodyPr/>
          <a:lstStyle/>
          <a:p>
            <a:r>
              <a:rPr lang="en-US" dirty="0" smtClean="0"/>
              <a:t>Starting with our Friend Zone rule…</a:t>
            </a:r>
          </a:p>
          <a:p>
            <a:endParaRPr lang="en-US" dirty="0" smtClean="0">
              <a:sym typeface="Wingdings"/>
            </a:endParaRPr>
          </a:p>
          <a:p>
            <a:endParaRPr lang="en-US" dirty="0">
              <a:sym typeface="Wingdings"/>
            </a:endParaRPr>
          </a:p>
          <a:p>
            <a:endParaRPr lang="en-US" dirty="0" smtClean="0">
              <a:sym typeface="Wingdings"/>
            </a:endParaRPr>
          </a:p>
          <a:p>
            <a:r>
              <a:rPr lang="en-US" dirty="0" smtClean="0">
                <a:sym typeface="Wingdings"/>
              </a:rPr>
              <a:t>Becomes…</a:t>
            </a:r>
          </a:p>
          <a:p>
            <a:pPr algn="ctr"/>
            <a:endParaRPr lang="en-US" dirty="0">
              <a:sym typeface="Wingdings"/>
            </a:endParaRPr>
          </a:p>
          <a:p>
            <a:endParaRPr lang="en-US" dirty="0"/>
          </a:p>
        </p:txBody>
      </p:sp>
      <p:pic>
        <p:nvPicPr>
          <p:cNvPr id="4" name="Picture 3" descr="Screen Shot 2015-04-26 at 11.5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600200"/>
            <a:ext cx="5065752" cy="1981200"/>
          </a:xfrm>
          <a:prstGeom prst="rect">
            <a:avLst/>
          </a:prstGeom>
        </p:spPr>
      </p:pic>
      <p:pic>
        <p:nvPicPr>
          <p:cNvPr id="5" name="Picture 4" descr="Screen Shot 2015-04-27 at 12.04.5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4114800"/>
            <a:ext cx="4988823" cy="1971960"/>
          </a:xfrm>
          <a:prstGeom prst="rect">
            <a:avLst/>
          </a:prstGeom>
        </p:spPr>
      </p:pic>
      <p:graphicFrame>
        <p:nvGraphicFramePr>
          <p:cNvPr id="6" name="Diagram 5"/>
          <p:cNvGraphicFramePr/>
          <p:nvPr>
            <p:extLst>
              <p:ext uri="{D42A27DB-BD31-4B8C-83A1-F6EECF244321}">
                <p14:modId xmlns:p14="http://schemas.microsoft.com/office/powerpoint/2010/main" val="1882340705"/>
              </p:ext>
            </p:extLst>
          </p:nvPr>
        </p:nvGraphicFramePr>
        <p:xfrm>
          <a:off x="457200" y="5029200"/>
          <a:ext cx="1905000" cy="121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01587540"/>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792163"/>
          </a:xfrm>
        </p:spPr>
        <p:txBody>
          <a:bodyPr/>
          <a:lstStyle/>
          <a:p>
            <a:r>
              <a:rPr lang="en-US" dirty="0" smtClean="0"/>
              <a:t>Volition Formation – Chloe-&gt;Doug – 2</a:t>
            </a:r>
            <a:r>
              <a:rPr lang="en-US" baseline="30000" dirty="0" smtClean="0"/>
              <a:t>nd</a:t>
            </a:r>
            <a:r>
              <a:rPr lang="en-US" dirty="0" smtClean="0"/>
              <a:t> Rule</a:t>
            </a:r>
            <a:endParaRPr lang="en-US" dirty="0"/>
          </a:p>
        </p:txBody>
      </p:sp>
      <p:sp>
        <p:nvSpPr>
          <p:cNvPr id="3" name="Content Placeholder 2"/>
          <p:cNvSpPr>
            <a:spLocks noGrp="1"/>
          </p:cNvSpPr>
          <p:nvPr>
            <p:ph idx="1"/>
          </p:nvPr>
        </p:nvSpPr>
        <p:spPr/>
        <p:txBody>
          <a:bodyPr/>
          <a:lstStyle/>
          <a:p>
            <a:r>
              <a:rPr lang="en-US" dirty="0" smtClean="0"/>
              <a:t>Moving on to our Crush rule…</a:t>
            </a:r>
          </a:p>
          <a:p>
            <a:endParaRPr lang="en-US" dirty="0" smtClean="0">
              <a:sym typeface="Wingdings"/>
            </a:endParaRPr>
          </a:p>
          <a:p>
            <a:endParaRPr lang="en-US" dirty="0">
              <a:sym typeface="Wingdings"/>
            </a:endParaRPr>
          </a:p>
          <a:p>
            <a:endParaRPr lang="en-US" dirty="0" smtClean="0">
              <a:sym typeface="Wingdings"/>
            </a:endParaRPr>
          </a:p>
          <a:p>
            <a:r>
              <a:rPr lang="en-US" dirty="0" smtClean="0">
                <a:sym typeface="Wingdings"/>
              </a:rPr>
              <a:t>Becomes…</a:t>
            </a:r>
          </a:p>
          <a:p>
            <a:pPr algn="ctr"/>
            <a:endParaRPr lang="en-US" dirty="0">
              <a:sym typeface="Wingdings"/>
            </a:endParaRPr>
          </a:p>
          <a:p>
            <a:endParaRPr lang="en-US" dirty="0"/>
          </a:p>
        </p:txBody>
      </p:sp>
      <p:pic>
        <p:nvPicPr>
          <p:cNvPr id="4" name="Picture 3" descr="Screen Shot 2015-04-27 at 12.00.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493495"/>
            <a:ext cx="4495800" cy="2164105"/>
          </a:xfrm>
          <a:prstGeom prst="rect">
            <a:avLst/>
          </a:prstGeom>
        </p:spPr>
      </p:pic>
      <p:pic>
        <p:nvPicPr>
          <p:cNvPr id="5" name="Picture 4" descr="Screen Shot 2015-04-27 at 12.20.4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4038600"/>
            <a:ext cx="4648200" cy="2256188"/>
          </a:xfrm>
          <a:prstGeom prst="rect">
            <a:avLst/>
          </a:prstGeom>
        </p:spPr>
      </p:pic>
      <p:graphicFrame>
        <p:nvGraphicFramePr>
          <p:cNvPr id="6" name="Diagram 5"/>
          <p:cNvGraphicFramePr/>
          <p:nvPr>
            <p:extLst>
              <p:ext uri="{D42A27DB-BD31-4B8C-83A1-F6EECF244321}">
                <p14:modId xmlns:p14="http://schemas.microsoft.com/office/powerpoint/2010/main" val="2670928607"/>
              </p:ext>
            </p:extLst>
          </p:nvPr>
        </p:nvGraphicFramePr>
        <p:xfrm>
          <a:off x="533400" y="4191000"/>
          <a:ext cx="1905000" cy="121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83634762"/>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Social State</a:t>
            </a:r>
            <a:endParaRPr lang="en-US" dirty="0"/>
          </a:p>
        </p:txBody>
      </p:sp>
      <p:sp>
        <p:nvSpPr>
          <p:cNvPr id="3" name="Content Placeholder 2"/>
          <p:cNvSpPr>
            <a:spLocks noGrp="1"/>
          </p:cNvSpPr>
          <p:nvPr>
            <p:ph idx="1"/>
          </p:nvPr>
        </p:nvSpPr>
        <p:spPr/>
        <p:txBody>
          <a:bodyPr/>
          <a:lstStyle/>
          <a:p>
            <a:r>
              <a:rPr lang="en-US" dirty="0" smtClean="0"/>
              <a:t>We have two characters</a:t>
            </a:r>
          </a:p>
          <a:p>
            <a:pPr lvl="1"/>
            <a:r>
              <a:rPr lang="en-US" dirty="0" smtClean="0"/>
              <a:t>They’re friends, Doug has a crush on Chloe</a:t>
            </a:r>
            <a:endParaRPr lang="en-US"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819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590800"/>
            <a:ext cx="2540000" cy="2540000"/>
          </a:xfrm>
          <a:prstGeom prst="rect">
            <a:avLst/>
          </a:prstGeom>
        </p:spPr>
      </p:pic>
      <p:sp>
        <p:nvSpPr>
          <p:cNvPr id="8" name="TextBox 7"/>
          <p:cNvSpPr txBox="1"/>
          <p:nvPr/>
        </p:nvSpPr>
        <p:spPr bwMode="auto">
          <a:xfrm>
            <a:off x="1447800" y="533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Doug</a:t>
            </a:r>
          </a:p>
        </p:txBody>
      </p:sp>
      <p:sp>
        <p:nvSpPr>
          <p:cNvPr id="9" name="TextBox 8"/>
          <p:cNvSpPr txBox="1"/>
          <p:nvPr/>
        </p:nvSpPr>
        <p:spPr bwMode="auto">
          <a:xfrm>
            <a:off x="7162800" y="6324600"/>
            <a:ext cx="184666"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sp>
        <p:nvSpPr>
          <p:cNvPr id="10" name="TextBox 9"/>
          <p:cNvSpPr txBox="1"/>
          <p:nvPr/>
        </p:nvSpPr>
        <p:spPr bwMode="auto">
          <a:xfrm>
            <a:off x="6858000" y="5405735"/>
            <a:ext cx="1752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Chloe</a:t>
            </a:r>
          </a:p>
        </p:txBody>
      </p:sp>
      <p:sp>
        <p:nvSpPr>
          <p:cNvPr id="11" name="Left-Right Arrow 10"/>
          <p:cNvSpPr/>
          <p:nvPr/>
        </p:nvSpPr>
        <p:spPr>
          <a:xfrm>
            <a:off x="3200400" y="2895600"/>
            <a:ext cx="2971800" cy="1219200"/>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ln>
                  <a:solidFill>
                    <a:srgbClr val="000000"/>
                  </a:solidFill>
                </a:ln>
              </a:rPr>
              <a:t>Friends</a:t>
            </a:r>
            <a:endParaRPr lang="en-US" dirty="0">
              <a:ln>
                <a:solidFill>
                  <a:srgbClr val="000000"/>
                </a:solidFill>
              </a:ln>
            </a:endParaRPr>
          </a:p>
        </p:txBody>
      </p:sp>
      <p:graphicFrame>
        <p:nvGraphicFramePr>
          <p:cNvPr id="12" name="Diagram 11"/>
          <p:cNvGraphicFramePr/>
          <p:nvPr>
            <p:extLst>
              <p:ext uri="{D42A27DB-BD31-4B8C-83A1-F6EECF244321}">
                <p14:modId xmlns:p14="http://schemas.microsoft.com/office/powerpoint/2010/main" val="2934201457"/>
              </p:ext>
            </p:extLst>
          </p:nvPr>
        </p:nvGraphicFramePr>
        <p:xfrm>
          <a:off x="3562160" y="3352800"/>
          <a:ext cx="2533840" cy="2585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30731334"/>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792163"/>
          </a:xfrm>
        </p:spPr>
        <p:txBody>
          <a:bodyPr/>
          <a:lstStyle/>
          <a:p>
            <a:r>
              <a:rPr lang="en-US" dirty="0" smtClean="0"/>
              <a:t>Volition Formation – Chloe-&gt;Doug – 2</a:t>
            </a:r>
            <a:r>
              <a:rPr lang="en-US" baseline="30000" dirty="0" smtClean="0"/>
              <a:t>nd</a:t>
            </a:r>
            <a:r>
              <a:rPr lang="en-US" dirty="0" smtClean="0"/>
              <a:t> Rule</a:t>
            </a:r>
            <a:endParaRPr lang="en-US" dirty="0"/>
          </a:p>
        </p:txBody>
      </p:sp>
      <p:sp>
        <p:nvSpPr>
          <p:cNvPr id="3" name="Content Placeholder 2"/>
          <p:cNvSpPr>
            <a:spLocks noGrp="1"/>
          </p:cNvSpPr>
          <p:nvPr>
            <p:ph idx="1"/>
          </p:nvPr>
        </p:nvSpPr>
        <p:spPr/>
        <p:txBody>
          <a:bodyPr/>
          <a:lstStyle/>
          <a:p>
            <a:r>
              <a:rPr lang="en-US" dirty="0" smtClean="0"/>
              <a:t>Moving on to our Crush rule…</a:t>
            </a:r>
          </a:p>
          <a:p>
            <a:endParaRPr lang="en-US" dirty="0" smtClean="0">
              <a:sym typeface="Wingdings"/>
            </a:endParaRPr>
          </a:p>
          <a:p>
            <a:endParaRPr lang="en-US" dirty="0">
              <a:sym typeface="Wingdings"/>
            </a:endParaRPr>
          </a:p>
          <a:p>
            <a:endParaRPr lang="en-US" dirty="0" smtClean="0">
              <a:sym typeface="Wingdings"/>
            </a:endParaRPr>
          </a:p>
          <a:p>
            <a:r>
              <a:rPr lang="en-US" dirty="0" smtClean="0">
                <a:sym typeface="Wingdings"/>
              </a:rPr>
              <a:t>Becomes…</a:t>
            </a:r>
          </a:p>
          <a:p>
            <a:pPr algn="ctr"/>
            <a:endParaRPr lang="en-US" dirty="0">
              <a:sym typeface="Wingdings"/>
            </a:endParaRPr>
          </a:p>
          <a:p>
            <a:endParaRPr lang="en-US" dirty="0"/>
          </a:p>
        </p:txBody>
      </p:sp>
      <p:pic>
        <p:nvPicPr>
          <p:cNvPr id="4" name="Picture 3" descr="Screen Shot 2015-04-27 at 12.00.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493495"/>
            <a:ext cx="4495800" cy="2164105"/>
          </a:xfrm>
          <a:prstGeom prst="rect">
            <a:avLst/>
          </a:prstGeom>
        </p:spPr>
      </p:pic>
      <p:pic>
        <p:nvPicPr>
          <p:cNvPr id="5" name="Picture 4" descr="Screen Shot 2015-04-27 at 12.20.4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4038600"/>
            <a:ext cx="4648200" cy="2256188"/>
          </a:xfrm>
          <a:prstGeom prst="rect">
            <a:avLst/>
          </a:prstGeom>
        </p:spPr>
      </p:pic>
      <p:graphicFrame>
        <p:nvGraphicFramePr>
          <p:cNvPr id="6" name="Diagram 5"/>
          <p:cNvGraphicFramePr/>
          <p:nvPr>
            <p:extLst>
              <p:ext uri="{D42A27DB-BD31-4B8C-83A1-F6EECF244321}">
                <p14:modId xmlns:p14="http://schemas.microsoft.com/office/powerpoint/2010/main" val="1054378144"/>
              </p:ext>
            </p:extLst>
          </p:nvPr>
        </p:nvGraphicFramePr>
        <p:xfrm>
          <a:off x="533400" y="4191000"/>
          <a:ext cx="1905000" cy="121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55917051"/>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he Story Thus Far</a:t>
            </a:r>
            <a:endParaRPr lang="en-US" dirty="0"/>
          </a:p>
        </p:txBody>
      </p:sp>
      <p:sp>
        <p:nvSpPr>
          <p:cNvPr id="3" name="Content Placeholder 2"/>
          <p:cNvSpPr>
            <a:spLocks noGrp="1"/>
          </p:cNvSpPr>
          <p:nvPr>
            <p:ph idx="1"/>
          </p:nvPr>
        </p:nvSpPr>
        <p:spPr/>
        <p:txBody>
          <a:bodyPr/>
          <a:lstStyle/>
          <a:p>
            <a:r>
              <a:rPr lang="en-US" dirty="0" smtClean="0"/>
              <a:t>Chloe’s Volition: </a:t>
            </a:r>
            <a:r>
              <a:rPr lang="en-US" dirty="0" err="1" smtClean="0"/>
              <a:t>StartDating</a:t>
            </a:r>
            <a:r>
              <a:rPr lang="en-US" dirty="0" smtClean="0"/>
              <a:t> Doug : -5</a:t>
            </a:r>
          </a:p>
          <a:p>
            <a:r>
              <a:rPr lang="en-US" dirty="0" smtClean="0"/>
              <a:t>Doug’s Volition: ???</a:t>
            </a:r>
          </a:p>
          <a:p>
            <a:pPr lvl="1"/>
            <a:r>
              <a:rPr lang="en-US" dirty="0" smtClean="0"/>
              <a:t>We find out by binding Doug to X, and Chloe to Y!</a:t>
            </a:r>
            <a:endParaRPr lang="en-US" dirty="0"/>
          </a:p>
        </p:txBody>
      </p:sp>
    </p:spTree>
    <p:extLst>
      <p:ext uri="{BB962C8B-B14F-4D97-AF65-F5344CB8AC3E}">
        <p14:creationId xmlns:p14="http://schemas.microsoft.com/office/powerpoint/2010/main" val="16215130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 Pong – Page </a:t>
            </a:r>
            <a:r>
              <a:rPr lang="en-US" dirty="0" smtClean="0"/>
              <a:t>117</a:t>
            </a:r>
            <a:endParaRPr lang="en-US" dirty="0"/>
          </a:p>
        </p:txBody>
      </p:sp>
      <p:pic>
        <p:nvPicPr>
          <p:cNvPr id="4" name="Content Placeholder 3" descr="paperpong_117.jpg"/>
          <p:cNvPicPr>
            <a:picLocks noGrp="1" noChangeAspect="1"/>
          </p:cNvPicPr>
          <p:nvPr>
            <p:ph idx="1"/>
          </p:nvPr>
        </p:nvPicPr>
        <p:blipFill>
          <a:blip r:embed="rId3">
            <a:extLst>
              <a:ext uri="{28A0092B-C50C-407E-A947-70E740481C1C}">
                <a14:useLocalDpi xmlns:a14="http://schemas.microsoft.com/office/drawing/2010/main" val="0"/>
              </a:ext>
            </a:extLst>
          </a:blip>
          <a:srcRect t="3160" b="3160"/>
          <a:stretch>
            <a:fillRect/>
          </a:stretch>
        </p:blipFill>
        <p:spPr/>
      </p:pic>
    </p:spTree>
    <p:extLst>
      <p:ext uri="{BB962C8B-B14F-4D97-AF65-F5344CB8AC3E}">
        <p14:creationId xmlns:p14="http://schemas.microsoft.com/office/powerpoint/2010/main" val="2543947497"/>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a:t>Volition Formation – </a:t>
            </a:r>
            <a:r>
              <a:rPr lang="en-US" dirty="0" smtClean="0"/>
              <a:t>Doug-&gt;Chloe </a:t>
            </a:r>
            <a:r>
              <a:rPr lang="en-US" dirty="0"/>
              <a:t>– 1</a:t>
            </a:r>
            <a:r>
              <a:rPr lang="en-US" baseline="30000" dirty="0"/>
              <a:t>st</a:t>
            </a:r>
            <a:r>
              <a:rPr lang="en-US" dirty="0"/>
              <a:t> Rule</a:t>
            </a:r>
          </a:p>
        </p:txBody>
      </p:sp>
      <p:sp>
        <p:nvSpPr>
          <p:cNvPr id="3" name="Content Placeholder 2"/>
          <p:cNvSpPr>
            <a:spLocks noGrp="1"/>
          </p:cNvSpPr>
          <p:nvPr>
            <p:ph idx="1"/>
          </p:nvPr>
        </p:nvSpPr>
        <p:spPr/>
        <p:txBody>
          <a:bodyPr/>
          <a:lstStyle/>
          <a:p>
            <a:r>
              <a:rPr lang="en-US" dirty="0" smtClean="0"/>
              <a:t>Starting with our Friend Zone rule…</a:t>
            </a:r>
          </a:p>
          <a:p>
            <a:endParaRPr lang="en-US" dirty="0" smtClean="0">
              <a:sym typeface="Wingdings"/>
            </a:endParaRPr>
          </a:p>
          <a:p>
            <a:endParaRPr lang="en-US" dirty="0">
              <a:sym typeface="Wingdings"/>
            </a:endParaRPr>
          </a:p>
          <a:p>
            <a:endParaRPr lang="en-US" dirty="0" smtClean="0">
              <a:sym typeface="Wingdings"/>
            </a:endParaRPr>
          </a:p>
          <a:p>
            <a:r>
              <a:rPr lang="en-US" dirty="0" smtClean="0">
                <a:sym typeface="Wingdings"/>
              </a:rPr>
              <a:t>Becomes…</a:t>
            </a:r>
          </a:p>
          <a:p>
            <a:pPr algn="ctr"/>
            <a:endParaRPr lang="en-US" dirty="0">
              <a:sym typeface="Wingdings"/>
            </a:endParaRPr>
          </a:p>
          <a:p>
            <a:endParaRPr lang="en-US" dirty="0"/>
          </a:p>
        </p:txBody>
      </p:sp>
      <p:pic>
        <p:nvPicPr>
          <p:cNvPr id="4" name="Picture 3" descr="Screen Shot 2015-04-26 at 11.5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600200"/>
            <a:ext cx="5065752" cy="1981200"/>
          </a:xfrm>
          <a:prstGeom prst="rect">
            <a:avLst/>
          </a:prstGeom>
        </p:spPr>
      </p:pic>
      <p:pic>
        <p:nvPicPr>
          <p:cNvPr id="6" name="Picture 5" descr="Screen Shot 2015-04-27 at 12.30.5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4114800"/>
            <a:ext cx="5177712" cy="2121599"/>
          </a:xfrm>
          <a:prstGeom prst="rect">
            <a:avLst/>
          </a:prstGeom>
        </p:spPr>
      </p:pic>
    </p:spTree>
    <p:extLst>
      <p:ext uri="{BB962C8B-B14F-4D97-AF65-F5344CB8AC3E}">
        <p14:creationId xmlns:p14="http://schemas.microsoft.com/office/powerpoint/2010/main" val="3359597680"/>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a:t>Volition Formation – </a:t>
            </a:r>
            <a:r>
              <a:rPr lang="en-US" dirty="0" smtClean="0"/>
              <a:t>Doug-&gt;Chloe </a:t>
            </a:r>
            <a:r>
              <a:rPr lang="en-US" dirty="0"/>
              <a:t>– 1</a:t>
            </a:r>
            <a:r>
              <a:rPr lang="en-US" baseline="30000" dirty="0"/>
              <a:t>st</a:t>
            </a:r>
            <a:r>
              <a:rPr lang="en-US" dirty="0"/>
              <a:t> Rule</a:t>
            </a:r>
          </a:p>
        </p:txBody>
      </p:sp>
      <p:sp>
        <p:nvSpPr>
          <p:cNvPr id="3" name="Content Placeholder 2"/>
          <p:cNvSpPr>
            <a:spLocks noGrp="1"/>
          </p:cNvSpPr>
          <p:nvPr>
            <p:ph idx="1"/>
          </p:nvPr>
        </p:nvSpPr>
        <p:spPr/>
        <p:txBody>
          <a:bodyPr/>
          <a:lstStyle/>
          <a:p>
            <a:r>
              <a:rPr lang="en-US" dirty="0" smtClean="0"/>
              <a:t>Starting with our Friend Zone rule…</a:t>
            </a:r>
          </a:p>
          <a:p>
            <a:endParaRPr lang="en-US" dirty="0" smtClean="0">
              <a:sym typeface="Wingdings"/>
            </a:endParaRPr>
          </a:p>
          <a:p>
            <a:endParaRPr lang="en-US" dirty="0">
              <a:sym typeface="Wingdings"/>
            </a:endParaRPr>
          </a:p>
          <a:p>
            <a:endParaRPr lang="en-US" dirty="0" smtClean="0">
              <a:sym typeface="Wingdings"/>
            </a:endParaRPr>
          </a:p>
          <a:p>
            <a:r>
              <a:rPr lang="en-US" dirty="0" smtClean="0">
                <a:sym typeface="Wingdings"/>
              </a:rPr>
              <a:t>Becomes…</a:t>
            </a:r>
          </a:p>
          <a:p>
            <a:pPr algn="ctr"/>
            <a:endParaRPr lang="en-US" dirty="0">
              <a:sym typeface="Wingdings"/>
            </a:endParaRPr>
          </a:p>
          <a:p>
            <a:endParaRPr lang="en-US" dirty="0"/>
          </a:p>
        </p:txBody>
      </p:sp>
      <p:pic>
        <p:nvPicPr>
          <p:cNvPr id="4" name="Picture 3" descr="Screen Shot 2015-04-26 at 11.5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600200"/>
            <a:ext cx="5065752" cy="1981200"/>
          </a:xfrm>
          <a:prstGeom prst="rect">
            <a:avLst/>
          </a:prstGeom>
        </p:spPr>
      </p:pic>
      <p:pic>
        <p:nvPicPr>
          <p:cNvPr id="5" name="Picture 4" descr="Screen Shot 2015-04-27 at 12.30.5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4114800"/>
            <a:ext cx="5177712" cy="2121599"/>
          </a:xfrm>
          <a:prstGeom prst="rect">
            <a:avLst/>
          </a:prstGeom>
        </p:spPr>
      </p:pic>
      <p:graphicFrame>
        <p:nvGraphicFramePr>
          <p:cNvPr id="6" name="Diagram 5"/>
          <p:cNvGraphicFramePr/>
          <p:nvPr>
            <p:extLst>
              <p:ext uri="{D42A27DB-BD31-4B8C-83A1-F6EECF244321}">
                <p14:modId xmlns:p14="http://schemas.microsoft.com/office/powerpoint/2010/main" val="1508178651"/>
              </p:ext>
            </p:extLst>
          </p:nvPr>
        </p:nvGraphicFramePr>
        <p:xfrm>
          <a:off x="381000" y="4191000"/>
          <a:ext cx="1905000" cy="121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62545222"/>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a:t>Volition Formation – </a:t>
            </a:r>
            <a:r>
              <a:rPr lang="en-US" dirty="0" smtClean="0"/>
              <a:t>Doug-&gt;Chloe </a:t>
            </a:r>
            <a:r>
              <a:rPr lang="en-US" dirty="0"/>
              <a:t>– 1</a:t>
            </a:r>
            <a:r>
              <a:rPr lang="en-US" baseline="30000" dirty="0"/>
              <a:t>st</a:t>
            </a:r>
            <a:r>
              <a:rPr lang="en-US" dirty="0"/>
              <a:t> Rule</a:t>
            </a:r>
          </a:p>
        </p:txBody>
      </p:sp>
      <p:sp>
        <p:nvSpPr>
          <p:cNvPr id="3" name="Content Placeholder 2"/>
          <p:cNvSpPr>
            <a:spLocks noGrp="1"/>
          </p:cNvSpPr>
          <p:nvPr>
            <p:ph idx="1"/>
          </p:nvPr>
        </p:nvSpPr>
        <p:spPr/>
        <p:txBody>
          <a:bodyPr/>
          <a:lstStyle/>
          <a:p>
            <a:r>
              <a:rPr lang="en-US" dirty="0" smtClean="0"/>
              <a:t>Starting with our Friend Zone rule…</a:t>
            </a:r>
          </a:p>
          <a:p>
            <a:endParaRPr lang="en-US" dirty="0" smtClean="0">
              <a:sym typeface="Wingdings"/>
            </a:endParaRPr>
          </a:p>
          <a:p>
            <a:endParaRPr lang="en-US" dirty="0">
              <a:sym typeface="Wingdings"/>
            </a:endParaRPr>
          </a:p>
          <a:p>
            <a:endParaRPr lang="en-US" dirty="0" smtClean="0">
              <a:sym typeface="Wingdings"/>
            </a:endParaRPr>
          </a:p>
          <a:p>
            <a:pPr marL="0" indent="0">
              <a:buNone/>
            </a:pPr>
            <a:endParaRPr lang="en-US" dirty="0">
              <a:sym typeface="Wingdings"/>
            </a:endParaRPr>
          </a:p>
          <a:p>
            <a:pPr marL="0" indent="0">
              <a:buNone/>
            </a:pPr>
            <a:r>
              <a:rPr lang="en-US" dirty="0" smtClean="0">
                <a:sym typeface="Wingdings"/>
              </a:rPr>
              <a:t>Becomes…</a:t>
            </a:r>
          </a:p>
          <a:p>
            <a:pPr algn="ctr"/>
            <a:endParaRPr lang="en-US" dirty="0">
              <a:sym typeface="Wingdings"/>
            </a:endParaRPr>
          </a:p>
          <a:p>
            <a:endParaRPr lang="en-US" dirty="0"/>
          </a:p>
        </p:txBody>
      </p:sp>
      <p:pic>
        <p:nvPicPr>
          <p:cNvPr id="4" name="Picture 3" descr="Screen Shot 2015-04-26 at 11.5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600200"/>
            <a:ext cx="5065752" cy="1981200"/>
          </a:xfrm>
          <a:prstGeom prst="rect">
            <a:avLst/>
          </a:prstGeom>
        </p:spPr>
      </p:pic>
      <p:pic>
        <p:nvPicPr>
          <p:cNvPr id="5" name="Picture 4" descr="Screen Shot 2015-04-27 at 12.30.5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4114800"/>
            <a:ext cx="5177712" cy="2121599"/>
          </a:xfrm>
          <a:prstGeom prst="rect">
            <a:avLst/>
          </a:prstGeom>
        </p:spPr>
      </p:pic>
      <p:graphicFrame>
        <p:nvGraphicFramePr>
          <p:cNvPr id="6" name="Diagram 5"/>
          <p:cNvGraphicFramePr/>
          <p:nvPr>
            <p:extLst>
              <p:ext uri="{D42A27DB-BD31-4B8C-83A1-F6EECF244321}">
                <p14:modId xmlns:p14="http://schemas.microsoft.com/office/powerpoint/2010/main" val="3692747783"/>
              </p:ext>
            </p:extLst>
          </p:nvPr>
        </p:nvGraphicFramePr>
        <p:xfrm>
          <a:off x="457200" y="5105400"/>
          <a:ext cx="1905000" cy="121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05135629"/>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792163"/>
          </a:xfrm>
        </p:spPr>
        <p:txBody>
          <a:bodyPr/>
          <a:lstStyle/>
          <a:p>
            <a:r>
              <a:rPr lang="en-US" dirty="0" smtClean="0"/>
              <a:t>Volition Formation – Doug-&gt;Chloe – 2</a:t>
            </a:r>
            <a:r>
              <a:rPr lang="en-US" baseline="30000" dirty="0" smtClean="0"/>
              <a:t>nd</a:t>
            </a:r>
            <a:r>
              <a:rPr lang="en-US" dirty="0" smtClean="0"/>
              <a:t> Rule</a:t>
            </a:r>
            <a:endParaRPr lang="en-US" dirty="0"/>
          </a:p>
        </p:txBody>
      </p:sp>
      <p:sp>
        <p:nvSpPr>
          <p:cNvPr id="3" name="Content Placeholder 2"/>
          <p:cNvSpPr>
            <a:spLocks noGrp="1"/>
          </p:cNvSpPr>
          <p:nvPr>
            <p:ph idx="1"/>
          </p:nvPr>
        </p:nvSpPr>
        <p:spPr/>
        <p:txBody>
          <a:bodyPr/>
          <a:lstStyle/>
          <a:p>
            <a:r>
              <a:rPr lang="en-US" dirty="0" smtClean="0"/>
              <a:t>Moving on to our Crush rule…</a:t>
            </a:r>
          </a:p>
          <a:p>
            <a:endParaRPr lang="en-US" dirty="0" smtClean="0">
              <a:sym typeface="Wingdings"/>
            </a:endParaRPr>
          </a:p>
          <a:p>
            <a:endParaRPr lang="en-US" dirty="0">
              <a:sym typeface="Wingdings"/>
            </a:endParaRPr>
          </a:p>
          <a:p>
            <a:endParaRPr lang="en-US" dirty="0" smtClean="0">
              <a:sym typeface="Wingdings"/>
            </a:endParaRPr>
          </a:p>
          <a:p>
            <a:r>
              <a:rPr lang="en-US" dirty="0" smtClean="0">
                <a:sym typeface="Wingdings"/>
              </a:rPr>
              <a:t>Becomes…</a:t>
            </a:r>
          </a:p>
          <a:p>
            <a:pPr algn="ctr"/>
            <a:endParaRPr lang="en-US" dirty="0">
              <a:sym typeface="Wingdings"/>
            </a:endParaRPr>
          </a:p>
          <a:p>
            <a:endParaRPr lang="en-US" dirty="0"/>
          </a:p>
        </p:txBody>
      </p:sp>
      <p:pic>
        <p:nvPicPr>
          <p:cNvPr id="4" name="Picture 3" descr="Screen Shot 2015-04-27 at 12.00.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493495"/>
            <a:ext cx="4495800" cy="2164105"/>
          </a:xfrm>
          <a:prstGeom prst="rect">
            <a:avLst/>
          </a:prstGeom>
        </p:spPr>
      </p:pic>
      <p:pic>
        <p:nvPicPr>
          <p:cNvPr id="5" name="Picture 4" descr="Screen Shot 2015-04-27 at 12.35.5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4267200"/>
            <a:ext cx="4495800" cy="1833239"/>
          </a:xfrm>
          <a:prstGeom prst="rect">
            <a:avLst/>
          </a:prstGeom>
        </p:spPr>
      </p:pic>
      <p:graphicFrame>
        <p:nvGraphicFramePr>
          <p:cNvPr id="6" name="Diagram 5"/>
          <p:cNvGraphicFramePr/>
          <p:nvPr>
            <p:extLst>
              <p:ext uri="{D42A27DB-BD31-4B8C-83A1-F6EECF244321}">
                <p14:modId xmlns:p14="http://schemas.microsoft.com/office/powerpoint/2010/main" val="3615089235"/>
              </p:ext>
            </p:extLst>
          </p:nvPr>
        </p:nvGraphicFramePr>
        <p:xfrm>
          <a:off x="457200" y="4170981"/>
          <a:ext cx="1905000" cy="121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93037032"/>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Social State</a:t>
            </a:r>
            <a:endParaRPr lang="en-US" dirty="0"/>
          </a:p>
        </p:txBody>
      </p:sp>
      <p:sp>
        <p:nvSpPr>
          <p:cNvPr id="3" name="Content Placeholder 2"/>
          <p:cNvSpPr>
            <a:spLocks noGrp="1"/>
          </p:cNvSpPr>
          <p:nvPr>
            <p:ph idx="1"/>
          </p:nvPr>
        </p:nvSpPr>
        <p:spPr/>
        <p:txBody>
          <a:bodyPr/>
          <a:lstStyle/>
          <a:p>
            <a:r>
              <a:rPr lang="en-US" dirty="0" smtClean="0"/>
              <a:t>We have two characters</a:t>
            </a:r>
          </a:p>
          <a:p>
            <a:pPr lvl="1"/>
            <a:r>
              <a:rPr lang="en-US" dirty="0" smtClean="0"/>
              <a:t>They’re friends, Doug has a crush on Chloe</a:t>
            </a:r>
            <a:endParaRPr lang="en-US"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819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590800"/>
            <a:ext cx="2540000" cy="2540000"/>
          </a:xfrm>
          <a:prstGeom prst="rect">
            <a:avLst/>
          </a:prstGeom>
        </p:spPr>
      </p:pic>
      <p:sp>
        <p:nvSpPr>
          <p:cNvPr id="8" name="TextBox 7"/>
          <p:cNvSpPr txBox="1"/>
          <p:nvPr/>
        </p:nvSpPr>
        <p:spPr bwMode="auto">
          <a:xfrm>
            <a:off x="1447800" y="533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Doug</a:t>
            </a:r>
          </a:p>
        </p:txBody>
      </p:sp>
      <p:sp>
        <p:nvSpPr>
          <p:cNvPr id="9" name="TextBox 8"/>
          <p:cNvSpPr txBox="1"/>
          <p:nvPr/>
        </p:nvSpPr>
        <p:spPr bwMode="auto">
          <a:xfrm>
            <a:off x="7162800" y="6324600"/>
            <a:ext cx="184666"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sp>
        <p:nvSpPr>
          <p:cNvPr id="10" name="TextBox 9"/>
          <p:cNvSpPr txBox="1"/>
          <p:nvPr/>
        </p:nvSpPr>
        <p:spPr bwMode="auto">
          <a:xfrm>
            <a:off x="6858000" y="5405735"/>
            <a:ext cx="1752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Chloe</a:t>
            </a:r>
          </a:p>
        </p:txBody>
      </p:sp>
      <p:sp>
        <p:nvSpPr>
          <p:cNvPr id="11" name="Left-Right Arrow 10"/>
          <p:cNvSpPr/>
          <p:nvPr/>
        </p:nvSpPr>
        <p:spPr>
          <a:xfrm>
            <a:off x="3200400" y="2895600"/>
            <a:ext cx="2971800" cy="1219200"/>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ln>
                  <a:solidFill>
                    <a:srgbClr val="000000"/>
                  </a:solidFill>
                </a:ln>
              </a:rPr>
              <a:t>Friends</a:t>
            </a:r>
            <a:endParaRPr lang="en-US" dirty="0">
              <a:ln>
                <a:solidFill>
                  <a:srgbClr val="000000"/>
                </a:solidFill>
              </a:ln>
            </a:endParaRPr>
          </a:p>
        </p:txBody>
      </p:sp>
      <p:graphicFrame>
        <p:nvGraphicFramePr>
          <p:cNvPr id="12" name="Diagram 11"/>
          <p:cNvGraphicFramePr/>
          <p:nvPr>
            <p:extLst>
              <p:ext uri="{D42A27DB-BD31-4B8C-83A1-F6EECF244321}">
                <p14:modId xmlns:p14="http://schemas.microsoft.com/office/powerpoint/2010/main" val="1103022284"/>
              </p:ext>
            </p:extLst>
          </p:nvPr>
        </p:nvGraphicFramePr>
        <p:xfrm>
          <a:off x="3562160" y="3352800"/>
          <a:ext cx="2533840" cy="2585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78378359"/>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Social State</a:t>
            </a:r>
            <a:endParaRPr lang="en-US" dirty="0"/>
          </a:p>
        </p:txBody>
      </p:sp>
      <p:sp>
        <p:nvSpPr>
          <p:cNvPr id="3" name="Content Placeholder 2"/>
          <p:cNvSpPr>
            <a:spLocks noGrp="1"/>
          </p:cNvSpPr>
          <p:nvPr>
            <p:ph idx="1"/>
          </p:nvPr>
        </p:nvSpPr>
        <p:spPr/>
        <p:txBody>
          <a:bodyPr/>
          <a:lstStyle/>
          <a:p>
            <a:r>
              <a:rPr lang="en-US" dirty="0" smtClean="0"/>
              <a:t>We have two characters</a:t>
            </a:r>
          </a:p>
          <a:p>
            <a:pPr lvl="1"/>
            <a:r>
              <a:rPr lang="en-US" dirty="0" smtClean="0"/>
              <a:t>They’re friends, Doug has a crush on Chloe</a:t>
            </a:r>
            <a:endParaRPr lang="en-US"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819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590800"/>
            <a:ext cx="2540000" cy="2540000"/>
          </a:xfrm>
          <a:prstGeom prst="rect">
            <a:avLst/>
          </a:prstGeom>
        </p:spPr>
      </p:pic>
      <p:sp>
        <p:nvSpPr>
          <p:cNvPr id="8" name="TextBox 7"/>
          <p:cNvSpPr txBox="1"/>
          <p:nvPr/>
        </p:nvSpPr>
        <p:spPr bwMode="auto">
          <a:xfrm>
            <a:off x="1447800" y="533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Doug</a:t>
            </a:r>
          </a:p>
        </p:txBody>
      </p:sp>
      <p:sp>
        <p:nvSpPr>
          <p:cNvPr id="9" name="TextBox 8"/>
          <p:cNvSpPr txBox="1"/>
          <p:nvPr/>
        </p:nvSpPr>
        <p:spPr bwMode="auto">
          <a:xfrm>
            <a:off x="7162800" y="6324600"/>
            <a:ext cx="184666"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sp>
        <p:nvSpPr>
          <p:cNvPr id="10" name="TextBox 9"/>
          <p:cNvSpPr txBox="1"/>
          <p:nvPr/>
        </p:nvSpPr>
        <p:spPr bwMode="auto">
          <a:xfrm>
            <a:off x="6858000" y="5405735"/>
            <a:ext cx="1752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Chloe</a:t>
            </a:r>
          </a:p>
        </p:txBody>
      </p:sp>
      <p:sp>
        <p:nvSpPr>
          <p:cNvPr id="11" name="Left-Right Arrow 10"/>
          <p:cNvSpPr/>
          <p:nvPr/>
        </p:nvSpPr>
        <p:spPr>
          <a:xfrm>
            <a:off x="3200400" y="2895600"/>
            <a:ext cx="2971800" cy="1219200"/>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ln>
                  <a:solidFill>
                    <a:srgbClr val="000000"/>
                  </a:solidFill>
                </a:ln>
              </a:rPr>
              <a:t>Friends</a:t>
            </a:r>
            <a:endParaRPr lang="en-US" dirty="0">
              <a:ln>
                <a:solidFill>
                  <a:srgbClr val="000000"/>
                </a:solidFill>
              </a:ln>
            </a:endParaRPr>
          </a:p>
        </p:txBody>
      </p:sp>
      <p:graphicFrame>
        <p:nvGraphicFramePr>
          <p:cNvPr id="12" name="Diagram 11"/>
          <p:cNvGraphicFramePr/>
          <p:nvPr>
            <p:extLst>
              <p:ext uri="{D42A27DB-BD31-4B8C-83A1-F6EECF244321}">
                <p14:modId xmlns:p14="http://schemas.microsoft.com/office/powerpoint/2010/main" val="1027017653"/>
              </p:ext>
            </p:extLst>
          </p:nvPr>
        </p:nvGraphicFramePr>
        <p:xfrm>
          <a:off x="3562160" y="3352800"/>
          <a:ext cx="2533840" cy="2585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09621813"/>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Social State</a:t>
            </a:r>
            <a:endParaRPr lang="en-US" dirty="0"/>
          </a:p>
        </p:txBody>
      </p:sp>
      <p:sp>
        <p:nvSpPr>
          <p:cNvPr id="3" name="Content Placeholder 2"/>
          <p:cNvSpPr>
            <a:spLocks noGrp="1"/>
          </p:cNvSpPr>
          <p:nvPr>
            <p:ph idx="1"/>
          </p:nvPr>
        </p:nvSpPr>
        <p:spPr/>
        <p:txBody>
          <a:bodyPr/>
          <a:lstStyle/>
          <a:p>
            <a:r>
              <a:rPr lang="en-US" dirty="0" smtClean="0"/>
              <a:t>We have two characters</a:t>
            </a:r>
          </a:p>
          <a:p>
            <a:pPr lvl="1"/>
            <a:r>
              <a:rPr lang="en-US" dirty="0" smtClean="0"/>
              <a:t>They’re friends, Doug has a crush on Chloe</a:t>
            </a:r>
            <a:endParaRPr lang="en-US"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819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590800"/>
            <a:ext cx="2540000" cy="2540000"/>
          </a:xfrm>
          <a:prstGeom prst="rect">
            <a:avLst/>
          </a:prstGeom>
        </p:spPr>
      </p:pic>
      <p:sp>
        <p:nvSpPr>
          <p:cNvPr id="8" name="TextBox 7"/>
          <p:cNvSpPr txBox="1"/>
          <p:nvPr/>
        </p:nvSpPr>
        <p:spPr bwMode="auto">
          <a:xfrm>
            <a:off x="1447800" y="533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Doug</a:t>
            </a:r>
          </a:p>
        </p:txBody>
      </p:sp>
      <p:sp>
        <p:nvSpPr>
          <p:cNvPr id="9" name="TextBox 8"/>
          <p:cNvSpPr txBox="1"/>
          <p:nvPr/>
        </p:nvSpPr>
        <p:spPr bwMode="auto">
          <a:xfrm>
            <a:off x="7162800" y="6324600"/>
            <a:ext cx="184666"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sp>
        <p:nvSpPr>
          <p:cNvPr id="10" name="TextBox 9"/>
          <p:cNvSpPr txBox="1"/>
          <p:nvPr/>
        </p:nvSpPr>
        <p:spPr bwMode="auto">
          <a:xfrm>
            <a:off x="6858000" y="5405735"/>
            <a:ext cx="1752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Chloe</a:t>
            </a:r>
          </a:p>
        </p:txBody>
      </p:sp>
      <p:sp>
        <p:nvSpPr>
          <p:cNvPr id="11" name="Left-Right Arrow 10"/>
          <p:cNvSpPr/>
          <p:nvPr/>
        </p:nvSpPr>
        <p:spPr>
          <a:xfrm>
            <a:off x="3200400" y="2895600"/>
            <a:ext cx="2971800" cy="1219200"/>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ln>
                  <a:solidFill>
                    <a:srgbClr val="000000"/>
                  </a:solidFill>
                </a:ln>
              </a:rPr>
              <a:t>Friends</a:t>
            </a:r>
            <a:endParaRPr lang="en-US" dirty="0">
              <a:ln>
                <a:solidFill>
                  <a:srgbClr val="000000"/>
                </a:solidFill>
              </a:ln>
            </a:endParaRPr>
          </a:p>
        </p:txBody>
      </p:sp>
      <p:graphicFrame>
        <p:nvGraphicFramePr>
          <p:cNvPr id="12" name="Diagram 11"/>
          <p:cNvGraphicFramePr/>
          <p:nvPr>
            <p:extLst>
              <p:ext uri="{D42A27DB-BD31-4B8C-83A1-F6EECF244321}">
                <p14:modId xmlns:p14="http://schemas.microsoft.com/office/powerpoint/2010/main" val="2151921172"/>
              </p:ext>
            </p:extLst>
          </p:nvPr>
        </p:nvGraphicFramePr>
        <p:xfrm>
          <a:off x="3562160" y="3352800"/>
          <a:ext cx="2533840" cy="2585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682377"/>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839200" cy="792163"/>
          </a:xfrm>
        </p:spPr>
        <p:txBody>
          <a:bodyPr/>
          <a:lstStyle/>
          <a:p>
            <a:r>
              <a:rPr lang="en-US" dirty="0" smtClean="0"/>
              <a:t>Volition Formation – Doug-&gt;Chloe – 2</a:t>
            </a:r>
            <a:r>
              <a:rPr lang="en-US" baseline="30000" dirty="0" smtClean="0"/>
              <a:t>nd</a:t>
            </a:r>
            <a:r>
              <a:rPr lang="en-US" dirty="0" smtClean="0"/>
              <a:t> Rule</a:t>
            </a:r>
            <a:endParaRPr lang="en-US" dirty="0"/>
          </a:p>
        </p:txBody>
      </p:sp>
      <p:sp>
        <p:nvSpPr>
          <p:cNvPr id="3" name="Content Placeholder 2"/>
          <p:cNvSpPr>
            <a:spLocks noGrp="1"/>
          </p:cNvSpPr>
          <p:nvPr>
            <p:ph idx="1"/>
          </p:nvPr>
        </p:nvSpPr>
        <p:spPr/>
        <p:txBody>
          <a:bodyPr/>
          <a:lstStyle/>
          <a:p>
            <a:r>
              <a:rPr lang="en-US" dirty="0" smtClean="0"/>
              <a:t>Moving on to our Crush rule…</a:t>
            </a:r>
          </a:p>
          <a:p>
            <a:endParaRPr lang="en-US" dirty="0" smtClean="0">
              <a:sym typeface="Wingdings"/>
            </a:endParaRPr>
          </a:p>
          <a:p>
            <a:endParaRPr lang="en-US" dirty="0">
              <a:sym typeface="Wingdings"/>
            </a:endParaRPr>
          </a:p>
          <a:p>
            <a:endParaRPr lang="en-US" dirty="0" smtClean="0">
              <a:sym typeface="Wingdings"/>
            </a:endParaRPr>
          </a:p>
          <a:p>
            <a:endParaRPr lang="en-US" dirty="0" smtClean="0">
              <a:sym typeface="Wingdings"/>
            </a:endParaRPr>
          </a:p>
          <a:p>
            <a:r>
              <a:rPr lang="en-US" dirty="0" smtClean="0">
                <a:sym typeface="Wingdings"/>
              </a:rPr>
              <a:t>Becomes…</a:t>
            </a:r>
          </a:p>
          <a:p>
            <a:pPr algn="ctr"/>
            <a:endParaRPr lang="en-US" dirty="0">
              <a:sym typeface="Wingdings"/>
            </a:endParaRPr>
          </a:p>
          <a:p>
            <a:endParaRPr lang="en-US" dirty="0"/>
          </a:p>
        </p:txBody>
      </p:sp>
      <p:pic>
        <p:nvPicPr>
          <p:cNvPr id="4" name="Picture 3" descr="Screen Shot 2015-04-27 at 12.00.5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493495"/>
            <a:ext cx="4495800" cy="2164105"/>
          </a:xfrm>
          <a:prstGeom prst="rect">
            <a:avLst/>
          </a:prstGeom>
        </p:spPr>
      </p:pic>
      <p:pic>
        <p:nvPicPr>
          <p:cNvPr id="5" name="Picture 4" descr="Screen Shot 2015-04-27 at 12.35.5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4267200"/>
            <a:ext cx="4495800" cy="1833239"/>
          </a:xfrm>
          <a:prstGeom prst="rect">
            <a:avLst/>
          </a:prstGeom>
        </p:spPr>
      </p:pic>
      <p:graphicFrame>
        <p:nvGraphicFramePr>
          <p:cNvPr id="6" name="Diagram 5"/>
          <p:cNvGraphicFramePr/>
          <p:nvPr>
            <p:extLst>
              <p:ext uri="{D42A27DB-BD31-4B8C-83A1-F6EECF244321}">
                <p14:modId xmlns:p14="http://schemas.microsoft.com/office/powerpoint/2010/main" val="65384917"/>
              </p:ext>
            </p:extLst>
          </p:nvPr>
        </p:nvGraphicFramePr>
        <p:xfrm>
          <a:off x="534162" y="4998464"/>
          <a:ext cx="1905000" cy="1219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64827809"/>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Doug is Conflicted!</a:t>
            </a:r>
            <a:endParaRPr lang="en-US" dirty="0"/>
          </a:p>
        </p:txBody>
      </p:sp>
      <p:sp>
        <p:nvSpPr>
          <p:cNvPr id="3" name="Content Placeholder 2"/>
          <p:cNvSpPr>
            <a:spLocks noGrp="1"/>
          </p:cNvSpPr>
          <p:nvPr>
            <p:ph idx="1"/>
          </p:nvPr>
        </p:nvSpPr>
        <p:spPr/>
        <p:txBody>
          <a:bodyPr/>
          <a:lstStyle/>
          <a:p>
            <a:r>
              <a:rPr lang="en-US" dirty="0" smtClean="0"/>
              <a:t>Doug knows it’s generally not a great idea to date your friends (-5)</a:t>
            </a:r>
          </a:p>
          <a:p>
            <a:r>
              <a:rPr lang="en-US" dirty="0" smtClean="0"/>
              <a:t>But he has a big a crush on her (+10)</a:t>
            </a:r>
          </a:p>
          <a:p>
            <a:endParaRPr lang="en-US" dirty="0" smtClean="0"/>
          </a:p>
          <a:p>
            <a:r>
              <a:rPr lang="en-US" b="1" dirty="0" smtClean="0"/>
              <a:t>Doug’s total volition to </a:t>
            </a:r>
            <a:r>
              <a:rPr lang="en-US" b="1" dirty="0" err="1" smtClean="0"/>
              <a:t>StartDating</a:t>
            </a:r>
            <a:r>
              <a:rPr lang="en-US" b="1" dirty="0" smtClean="0"/>
              <a:t> Chloe: +5</a:t>
            </a:r>
          </a:p>
          <a:p>
            <a:endParaRPr lang="en-US" dirty="0" smtClean="0"/>
          </a:p>
        </p:txBody>
      </p:sp>
    </p:spTree>
    <p:extLst>
      <p:ext uri="{BB962C8B-B14F-4D97-AF65-F5344CB8AC3E}">
        <p14:creationId xmlns:p14="http://schemas.microsoft.com/office/powerpoint/2010/main" val="3001013903"/>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Doug is Conflicted!</a:t>
            </a:r>
            <a:endParaRPr lang="en-US" dirty="0"/>
          </a:p>
        </p:txBody>
      </p:sp>
      <p:sp>
        <p:nvSpPr>
          <p:cNvPr id="3" name="Content Placeholder 2"/>
          <p:cNvSpPr>
            <a:spLocks noGrp="1"/>
          </p:cNvSpPr>
          <p:nvPr>
            <p:ph idx="1"/>
          </p:nvPr>
        </p:nvSpPr>
        <p:spPr/>
        <p:txBody>
          <a:bodyPr/>
          <a:lstStyle/>
          <a:p>
            <a:r>
              <a:rPr lang="en-US" dirty="0" smtClean="0"/>
              <a:t>Doug knows it’s generally not a great idea to date your friends (-5)</a:t>
            </a:r>
          </a:p>
          <a:p>
            <a:r>
              <a:rPr lang="en-US" dirty="0" smtClean="0"/>
              <a:t>But he has a big a crush on her (+10)</a:t>
            </a:r>
          </a:p>
          <a:p>
            <a:endParaRPr lang="en-US" dirty="0" smtClean="0"/>
          </a:p>
          <a:p>
            <a:r>
              <a:rPr lang="en-US" b="1" dirty="0" smtClean="0"/>
              <a:t>Doug’s total volition to </a:t>
            </a:r>
            <a:r>
              <a:rPr lang="en-US" b="1" dirty="0" err="1" smtClean="0"/>
              <a:t>StartDating</a:t>
            </a:r>
            <a:r>
              <a:rPr lang="en-US" b="1" dirty="0" smtClean="0"/>
              <a:t> Chloe: +5</a:t>
            </a:r>
          </a:p>
          <a:p>
            <a:endParaRPr lang="en-US" b="1" dirty="0"/>
          </a:p>
          <a:p>
            <a:r>
              <a:rPr lang="en-US" b="1" dirty="0"/>
              <a:t>Chloe’s </a:t>
            </a:r>
            <a:r>
              <a:rPr lang="en-US" b="1" dirty="0" smtClean="0"/>
              <a:t>total volition to </a:t>
            </a:r>
            <a:r>
              <a:rPr lang="en-US" b="1" dirty="0" err="1" smtClean="0"/>
              <a:t>StartDating</a:t>
            </a:r>
            <a:r>
              <a:rPr lang="en-US" b="1" dirty="0" smtClean="0"/>
              <a:t> </a:t>
            </a:r>
            <a:r>
              <a:rPr lang="en-US" b="1" dirty="0"/>
              <a:t>Doug : -5</a:t>
            </a:r>
          </a:p>
          <a:p>
            <a:endParaRPr lang="en-US" b="1" dirty="0" smtClean="0"/>
          </a:p>
          <a:p>
            <a:endParaRPr lang="en-US" dirty="0" smtClean="0"/>
          </a:p>
        </p:txBody>
      </p:sp>
    </p:spTree>
    <p:extLst>
      <p:ext uri="{BB962C8B-B14F-4D97-AF65-F5344CB8AC3E}">
        <p14:creationId xmlns:p14="http://schemas.microsoft.com/office/powerpoint/2010/main" val="15789497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 Pong – Page </a:t>
            </a:r>
            <a:r>
              <a:rPr lang="en-US" dirty="0" smtClean="0"/>
              <a:t>121</a:t>
            </a:r>
            <a:endParaRPr lang="en-US" dirty="0"/>
          </a:p>
        </p:txBody>
      </p:sp>
      <p:pic>
        <p:nvPicPr>
          <p:cNvPr id="4" name="Content Placeholder 3" descr="paperpong_121.jpg"/>
          <p:cNvPicPr>
            <a:picLocks noGrp="1" noChangeAspect="1"/>
          </p:cNvPicPr>
          <p:nvPr>
            <p:ph idx="1"/>
          </p:nvPr>
        </p:nvPicPr>
        <p:blipFill>
          <a:blip r:embed="rId3">
            <a:extLst>
              <a:ext uri="{28A0092B-C50C-407E-A947-70E740481C1C}">
                <a14:useLocalDpi xmlns:a14="http://schemas.microsoft.com/office/drawing/2010/main" val="0"/>
              </a:ext>
            </a:extLst>
          </a:blip>
          <a:srcRect t="3160" b="3160"/>
          <a:stretch>
            <a:fillRect/>
          </a:stretch>
        </p:blipFill>
        <p:spPr/>
      </p:pic>
    </p:spTree>
    <p:extLst>
      <p:ext uri="{BB962C8B-B14F-4D97-AF65-F5344CB8AC3E}">
        <p14:creationId xmlns:p14="http://schemas.microsoft.com/office/powerpoint/2010/main" val="2705324467"/>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r>
              <a:rPr lang="en-US" dirty="0" smtClean="0"/>
              <a:t>Let’s Talk About </a:t>
            </a:r>
            <a:r>
              <a:rPr lang="en-US" dirty="0" smtClean="0"/>
              <a:t>Actions</a:t>
            </a:r>
            <a:endParaRPr lang="en-US" dirty="0"/>
          </a:p>
        </p:txBody>
      </p:sp>
    </p:spTree>
    <p:extLst>
      <p:ext uri="{BB962C8B-B14F-4D97-AF65-F5344CB8AC3E}">
        <p14:creationId xmlns:p14="http://schemas.microsoft.com/office/powerpoint/2010/main" val="13762986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a:t>
            </a:r>
            <a:endParaRPr lang="en-US" dirty="0"/>
          </a:p>
        </p:txBody>
      </p:sp>
      <p:sp>
        <p:nvSpPr>
          <p:cNvPr id="3" name="Content Placeholder 2"/>
          <p:cNvSpPr>
            <a:spLocks noGrp="1"/>
          </p:cNvSpPr>
          <p:nvPr>
            <p:ph idx="1"/>
          </p:nvPr>
        </p:nvSpPr>
        <p:spPr>
          <a:xfrm>
            <a:off x="228600" y="1066800"/>
            <a:ext cx="8229600" cy="5059363"/>
          </a:xfrm>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p:txBody>
      </p:sp>
      <p:sp>
        <p:nvSpPr>
          <p:cNvPr id="4" name="Rounded Rectangle 3"/>
          <p:cNvSpPr/>
          <p:nvPr/>
        </p:nvSpPr>
        <p:spPr>
          <a:xfrm>
            <a:off x="3200400" y="1752600"/>
            <a:ext cx="29718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t>Intent</a:t>
            </a:r>
            <a:endParaRPr lang="en-US" dirty="0"/>
          </a:p>
        </p:txBody>
      </p:sp>
    </p:spTree>
    <p:extLst>
      <p:ext uri="{BB962C8B-B14F-4D97-AF65-F5344CB8AC3E}">
        <p14:creationId xmlns:p14="http://schemas.microsoft.com/office/powerpoint/2010/main" val="1001350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a:t>
            </a:r>
            <a:endParaRPr lang="en-US" dirty="0"/>
          </a:p>
        </p:txBody>
      </p:sp>
      <p:sp>
        <p:nvSpPr>
          <p:cNvPr id="3" name="Content Placeholder 2"/>
          <p:cNvSpPr>
            <a:spLocks noGrp="1"/>
          </p:cNvSpPr>
          <p:nvPr>
            <p:ph idx="1"/>
          </p:nvPr>
        </p:nvSpPr>
        <p:spPr>
          <a:xfrm>
            <a:off x="228600" y="1066800"/>
            <a:ext cx="8229600" cy="5059363"/>
          </a:xfrm>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p:txBody>
      </p:sp>
      <p:sp>
        <p:nvSpPr>
          <p:cNvPr id="4" name="Rounded Rectangle 3"/>
          <p:cNvSpPr/>
          <p:nvPr/>
        </p:nvSpPr>
        <p:spPr>
          <a:xfrm>
            <a:off x="3200400" y="1752600"/>
            <a:ext cx="29718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t>Intent</a:t>
            </a:r>
            <a:endParaRPr lang="en-US" dirty="0"/>
          </a:p>
        </p:txBody>
      </p:sp>
      <p:cxnSp>
        <p:nvCxnSpPr>
          <p:cNvPr id="6" name="Straight Arrow Connector 5"/>
          <p:cNvCxnSpPr/>
          <p:nvPr/>
        </p:nvCxnSpPr>
        <p:spPr>
          <a:xfrm flipV="1">
            <a:off x="762000" y="2514600"/>
            <a:ext cx="2209800" cy="838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flipH="1" flipV="1">
            <a:off x="6096000" y="2590800"/>
            <a:ext cx="1828800" cy="838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TextBox 9"/>
          <p:cNvSpPr txBox="1"/>
          <p:nvPr/>
        </p:nvSpPr>
        <p:spPr bwMode="auto">
          <a:xfrm>
            <a:off x="152400" y="3429000"/>
            <a:ext cx="19050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Start Dating</a:t>
            </a:r>
          </a:p>
        </p:txBody>
      </p:sp>
      <p:sp>
        <p:nvSpPr>
          <p:cNvPr id="11" name="TextBox 10"/>
          <p:cNvSpPr txBox="1"/>
          <p:nvPr/>
        </p:nvSpPr>
        <p:spPr bwMode="auto">
          <a:xfrm>
            <a:off x="7010400" y="3429000"/>
            <a:ext cx="1752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noProof="0" dirty="0" smtClean="0">
                <a:solidFill>
                  <a:srgbClr val="161A1C"/>
                </a:solidFill>
                <a:latin typeface="Calibri" pitchFamily="34" charset="0"/>
              </a:rPr>
              <a:t>Raise Cool</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spTree>
    <p:extLst>
      <p:ext uri="{BB962C8B-B14F-4D97-AF65-F5344CB8AC3E}">
        <p14:creationId xmlns:p14="http://schemas.microsoft.com/office/powerpoint/2010/main" val="39216581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p:txBody>
      </p:sp>
      <p:sp>
        <p:nvSpPr>
          <p:cNvPr id="4" name="Rounded Rectangle 3"/>
          <p:cNvSpPr/>
          <p:nvPr/>
        </p:nvSpPr>
        <p:spPr>
          <a:xfrm>
            <a:off x="3200400" y="1752600"/>
            <a:ext cx="29718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t>Intent: Start Dating</a:t>
            </a:r>
            <a:endParaRPr lang="en-US" dirty="0"/>
          </a:p>
        </p:txBody>
      </p:sp>
      <p:sp>
        <p:nvSpPr>
          <p:cNvPr id="5" name="Rounded Rectangle 4"/>
          <p:cNvSpPr/>
          <p:nvPr/>
        </p:nvSpPr>
        <p:spPr>
          <a:xfrm>
            <a:off x="10668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Social Exchange </a:t>
            </a:r>
            <a:endParaRPr lang="en-US" dirty="0"/>
          </a:p>
        </p:txBody>
      </p:sp>
      <p:sp>
        <p:nvSpPr>
          <p:cNvPr id="10" name="Rounded Rectangle 9"/>
          <p:cNvSpPr/>
          <p:nvPr/>
        </p:nvSpPr>
        <p:spPr>
          <a:xfrm>
            <a:off x="35814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Social Exchange </a:t>
            </a:r>
            <a:endParaRPr lang="en-US" dirty="0"/>
          </a:p>
        </p:txBody>
      </p:sp>
      <p:sp>
        <p:nvSpPr>
          <p:cNvPr id="11" name="Rounded Rectangle 10"/>
          <p:cNvSpPr/>
          <p:nvPr/>
        </p:nvSpPr>
        <p:spPr>
          <a:xfrm>
            <a:off x="60198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Social Exchange </a:t>
            </a:r>
            <a:endParaRPr lang="en-US" dirty="0"/>
          </a:p>
        </p:txBody>
      </p:sp>
      <p:cxnSp>
        <p:nvCxnSpPr>
          <p:cNvPr id="7" name="Straight Arrow Connector 6"/>
          <p:cNvCxnSpPr>
            <a:endCxn id="5" idx="0"/>
          </p:cNvCxnSpPr>
          <p:nvPr/>
        </p:nvCxnSpPr>
        <p:spPr>
          <a:xfrm flipH="1">
            <a:off x="2171700" y="2590800"/>
            <a:ext cx="22479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a:off x="4419600" y="2590800"/>
            <a:ext cx="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a:endCxn id="11" idx="0"/>
          </p:cNvCxnSpPr>
          <p:nvPr/>
        </p:nvCxnSpPr>
        <p:spPr>
          <a:xfrm>
            <a:off x="4419600" y="2590800"/>
            <a:ext cx="27051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3951836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p:txBody>
      </p:sp>
      <p:sp>
        <p:nvSpPr>
          <p:cNvPr id="4" name="Rounded Rectangle 3"/>
          <p:cNvSpPr/>
          <p:nvPr/>
        </p:nvSpPr>
        <p:spPr>
          <a:xfrm>
            <a:off x="3200400" y="1752600"/>
            <a:ext cx="29718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t>Intent: Start Dating</a:t>
            </a:r>
            <a:endParaRPr lang="en-US" dirty="0"/>
          </a:p>
        </p:txBody>
      </p:sp>
      <p:sp>
        <p:nvSpPr>
          <p:cNvPr id="5" name="Rounded Rectangle 4"/>
          <p:cNvSpPr/>
          <p:nvPr/>
        </p:nvSpPr>
        <p:spPr>
          <a:xfrm>
            <a:off x="10668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Ask Out</a:t>
            </a:r>
            <a:endParaRPr lang="en-US" dirty="0"/>
          </a:p>
        </p:txBody>
      </p:sp>
      <p:sp>
        <p:nvSpPr>
          <p:cNvPr id="10" name="Rounded Rectangle 9"/>
          <p:cNvSpPr/>
          <p:nvPr/>
        </p:nvSpPr>
        <p:spPr>
          <a:xfrm>
            <a:off x="35814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Social Exchange </a:t>
            </a:r>
            <a:endParaRPr lang="en-US" dirty="0"/>
          </a:p>
        </p:txBody>
      </p:sp>
      <p:sp>
        <p:nvSpPr>
          <p:cNvPr id="11" name="Rounded Rectangle 10"/>
          <p:cNvSpPr/>
          <p:nvPr/>
        </p:nvSpPr>
        <p:spPr>
          <a:xfrm>
            <a:off x="60198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Social Exchange</a:t>
            </a:r>
            <a:endParaRPr lang="en-US" dirty="0"/>
          </a:p>
        </p:txBody>
      </p:sp>
      <p:cxnSp>
        <p:nvCxnSpPr>
          <p:cNvPr id="7" name="Straight Arrow Connector 6"/>
          <p:cNvCxnSpPr>
            <a:endCxn id="5" idx="0"/>
          </p:cNvCxnSpPr>
          <p:nvPr/>
        </p:nvCxnSpPr>
        <p:spPr>
          <a:xfrm flipH="1">
            <a:off x="2171700" y="2590800"/>
            <a:ext cx="22479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a:off x="4419600" y="2590800"/>
            <a:ext cx="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a:endCxn id="11" idx="0"/>
          </p:cNvCxnSpPr>
          <p:nvPr/>
        </p:nvCxnSpPr>
        <p:spPr>
          <a:xfrm>
            <a:off x="4419600" y="2590800"/>
            <a:ext cx="27051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342612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p:txBody>
      </p:sp>
      <p:sp>
        <p:nvSpPr>
          <p:cNvPr id="4" name="Rounded Rectangle 3"/>
          <p:cNvSpPr/>
          <p:nvPr/>
        </p:nvSpPr>
        <p:spPr>
          <a:xfrm>
            <a:off x="3200400" y="1752600"/>
            <a:ext cx="29718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t>Intent: Start Dating</a:t>
            </a:r>
            <a:endParaRPr lang="en-US" dirty="0"/>
          </a:p>
        </p:txBody>
      </p:sp>
      <p:sp>
        <p:nvSpPr>
          <p:cNvPr id="5" name="Rounded Rectangle 4"/>
          <p:cNvSpPr/>
          <p:nvPr/>
        </p:nvSpPr>
        <p:spPr>
          <a:xfrm>
            <a:off x="10668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Ask Out</a:t>
            </a:r>
            <a:endParaRPr lang="en-US" dirty="0"/>
          </a:p>
        </p:txBody>
      </p:sp>
      <p:sp>
        <p:nvSpPr>
          <p:cNvPr id="10" name="Rounded Rectangle 9"/>
          <p:cNvSpPr/>
          <p:nvPr/>
        </p:nvSpPr>
        <p:spPr>
          <a:xfrm>
            <a:off x="35814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Pick Up Line</a:t>
            </a:r>
            <a:endParaRPr lang="en-US" dirty="0"/>
          </a:p>
        </p:txBody>
      </p:sp>
      <p:sp>
        <p:nvSpPr>
          <p:cNvPr id="11" name="Rounded Rectangle 10"/>
          <p:cNvSpPr/>
          <p:nvPr/>
        </p:nvSpPr>
        <p:spPr>
          <a:xfrm>
            <a:off x="60198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Social Exchange</a:t>
            </a:r>
            <a:endParaRPr lang="en-US" dirty="0"/>
          </a:p>
        </p:txBody>
      </p:sp>
      <p:cxnSp>
        <p:nvCxnSpPr>
          <p:cNvPr id="7" name="Straight Arrow Connector 6"/>
          <p:cNvCxnSpPr>
            <a:endCxn id="5" idx="0"/>
          </p:cNvCxnSpPr>
          <p:nvPr/>
        </p:nvCxnSpPr>
        <p:spPr>
          <a:xfrm flipH="1">
            <a:off x="2171700" y="2590800"/>
            <a:ext cx="22479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a:off x="4419600" y="2590800"/>
            <a:ext cx="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a:endCxn id="11" idx="0"/>
          </p:cNvCxnSpPr>
          <p:nvPr/>
        </p:nvCxnSpPr>
        <p:spPr>
          <a:xfrm>
            <a:off x="4419600" y="2590800"/>
            <a:ext cx="27051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697519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p:txBody>
      </p:sp>
      <p:sp>
        <p:nvSpPr>
          <p:cNvPr id="4" name="Rounded Rectangle 3"/>
          <p:cNvSpPr/>
          <p:nvPr/>
        </p:nvSpPr>
        <p:spPr>
          <a:xfrm>
            <a:off x="3200400" y="1752600"/>
            <a:ext cx="29718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t>Intent: Start Dating</a:t>
            </a:r>
            <a:endParaRPr lang="en-US" dirty="0"/>
          </a:p>
        </p:txBody>
      </p:sp>
      <p:sp>
        <p:nvSpPr>
          <p:cNvPr id="5" name="Rounded Rectangle 4"/>
          <p:cNvSpPr/>
          <p:nvPr/>
        </p:nvSpPr>
        <p:spPr>
          <a:xfrm>
            <a:off x="10668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Ask Out</a:t>
            </a:r>
            <a:endParaRPr lang="en-US" dirty="0"/>
          </a:p>
        </p:txBody>
      </p:sp>
      <p:sp>
        <p:nvSpPr>
          <p:cNvPr id="10" name="Rounded Rectangle 9"/>
          <p:cNvSpPr/>
          <p:nvPr/>
        </p:nvSpPr>
        <p:spPr>
          <a:xfrm>
            <a:off x="35814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Pick Up Line</a:t>
            </a:r>
            <a:endParaRPr lang="en-US" dirty="0"/>
          </a:p>
        </p:txBody>
      </p:sp>
      <p:sp>
        <p:nvSpPr>
          <p:cNvPr id="11" name="Rounded Rectangle 10"/>
          <p:cNvSpPr/>
          <p:nvPr/>
        </p:nvSpPr>
        <p:spPr>
          <a:xfrm>
            <a:off x="60198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You’re Hot When You’re Angry</a:t>
            </a:r>
            <a:endParaRPr lang="en-US" dirty="0"/>
          </a:p>
        </p:txBody>
      </p:sp>
      <p:cxnSp>
        <p:nvCxnSpPr>
          <p:cNvPr id="7" name="Straight Arrow Connector 6"/>
          <p:cNvCxnSpPr>
            <a:endCxn id="5" idx="0"/>
          </p:cNvCxnSpPr>
          <p:nvPr/>
        </p:nvCxnSpPr>
        <p:spPr>
          <a:xfrm flipH="1">
            <a:off x="2171700" y="2590800"/>
            <a:ext cx="22479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a:off x="4419600" y="2590800"/>
            <a:ext cx="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a:endCxn id="11" idx="0"/>
          </p:cNvCxnSpPr>
          <p:nvPr/>
        </p:nvCxnSpPr>
        <p:spPr>
          <a:xfrm>
            <a:off x="4419600" y="2590800"/>
            <a:ext cx="27051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581575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p:txBody>
      </p:sp>
      <p:sp>
        <p:nvSpPr>
          <p:cNvPr id="4" name="Rounded Rectangle 3"/>
          <p:cNvSpPr/>
          <p:nvPr/>
        </p:nvSpPr>
        <p:spPr>
          <a:xfrm>
            <a:off x="3200400" y="1752600"/>
            <a:ext cx="29718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t>Intent: Start Dating</a:t>
            </a:r>
            <a:endParaRPr lang="en-US" dirty="0"/>
          </a:p>
        </p:txBody>
      </p:sp>
      <p:sp>
        <p:nvSpPr>
          <p:cNvPr id="5" name="Rounded Rectangle 4"/>
          <p:cNvSpPr/>
          <p:nvPr/>
        </p:nvSpPr>
        <p:spPr>
          <a:xfrm>
            <a:off x="10668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Ask Out</a:t>
            </a:r>
            <a:endParaRPr lang="en-US" dirty="0"/>
          </a:p>
        </p:txBody>
      </p:sp>
      <p:sp>
        <p:nvSpPr>
          <p:cNvPr id="10" name="Rounded Rectangle 9"/>
          <p:cNvSpPr/>
          <p:nvPr/>
        </p:nvSpPr>
        <p:spPr>
          <a:xfrm>
            <a:off x="35814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Pick Up Line</a:t>
            </a:r>
            <a:endParaRPr lang="en-US" dirty="0"/>
          </a:p>
        </p:txBody>
      </p:sp>
      <p:sp>
        <p:nvSpPr>
          <p:cNvPr id="11" name="Rounded Rectangle 10"/>
          <p:cNvSpPr/>
          <p:nvPr/>
        </p:nvSpPr>
        <p:spPr>
          <a:xfrm>
            <a:off x="60198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You’re Hot When You’re Angry</a:t>
            </a:r>
            <a:endParaRPr lang="en-US" dirty="0"/>
          </a:p>
        </p:txBody>
      </p:sp>
      <p:cxnSp>
        <p:nvCxnSpPr>
          <p:cNvPr id="7" name="Straight Arrow Connector 6"/>
          <p:cNvCxnSpPr>
            <a:endCxn id="5" idx="0"/>
          </p:cNvCxnSpPr>
          <p:nvPr/>
        </p:nvCxnSpPr>
        <p:spPr>
          <a:xfrm flipH="1">
            <a:off x="2171700" y="2590800"/>
            <a:ext cx="22479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a:off x="4419600" y="2590800"/>
            <a:ext cx="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a:endCxn id="11" idx="0"/>
          </p:cNvCxnSpPr>
          <p:nvPr/>
        </p:nvCxnSpPr>
        <p:spPr>
          <a:xfrm>
            <a:off x="4419600" y="2590800"/>
            <a:ext cx="27051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Rounded Rectangle 11"/>
          <p:cNvSpPr/>
          <p:nvPr/>
        </p:nvSpPr>
        <p:spPr>
          <a:xfrm>
            <a:off x="762000" y="5105400"/>
            <a:ext cx="8382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Inst. 1</a:t>
            </a:r>
            <a:endParaRPr lang="en-US" dirty="0"/>
          </a:p>
        </p:txBody>
      </p:sp>
      <p:sp>
        <p:nvSpPr>
          <p:cNvPr id="14" name="Rounded Rectangle 13"/>
          <p:cNvSpPr/>
          <p:nvPr/>
        </p:nvSpPr>
        <p:spPr>
          <a:xfrm>
            <a:off x="2209800" y="5105400"/>
            <a:ext cx="8382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Inst. n</a:t>
            </a:r>
            <a:endParaRPr lang="en-US" dirty="0"/>
          </a:p>
        </p:txBody>
      </p:sp>
      <p:sp>
        <p:nvSpPr>
          <p:cNvPr id="16" name="TextBox 15"/>
          <p:cNvSpPr txBox="1"/>
          <p:nvPr/>
        </p:nvSpPr>
        <p:spPr bwMode="auto">
          <a:xfrm>
            <a:off x="1752600" y="5253335"/>
            <a:ext cx="533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a:t>
            </a:r>
          </a:p>
        </p:txBody>
      </p:sp>
      <p:sp>
        <p:nvSpPr>
          <p:cNvPr id="17" name="Rounded Rectangle 16"/>
          <p:cNvSpPr/>
          <p:nvPr/>
        </p:nvSpPr>
        <p:spPr>
          <a:xfrm>
            <a:off x="3505200" y="5105400"/>
            <a:ext cx="8382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Inst. 1</a:t>
            </a:r>
            <a:endParaRPr lang="en-US" dirty="0"/>
          </a:p>
        </p:txBody>
      </p:sp>
      <p:sp>
        <p:nvSpPr>
          <p:cNvPr id="18" name="Rounded Rectangle 17"/>
          <p:cNvSpPr/>
          <p:nvPr/>
        </p:nvSpPr>
        <p:spPr>
          <a:xfrm>
            <a:off x="5105400" y="5105400"/>
            <a:ext cx="8382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Inst. n</a:t>
            </a:r>
            <a:endParaRPr lang="en-US" dirty="0"/>
          </a:p>
        </p:txBody>
      </p:sp>
      <p:sp>
        <p:nvSpPr>
          <p:cNvPr id="19" name="TextBox 18"/>
          <p:cNvSpPr txBox="1"/>
          <p:nvPr/>
        </p:nvSpPr>
        <p:spPr bwMode="auto">
          <a:xfrm>
            <a:off x="4495800" y="5253335"/>
            <a:ext cx="533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a:t>
            </a:r>
          </a:p>
        </p:txBody>
      </p:sp>
      <p:sp>
        <p:nvSpPr>
          <p:cNvPr id="20" name="Rounded Rectangle 19"/>
          <p:cNvSpPr/>
          <p:nvPr/>
        </p:nvSpPr>
        <p:spPr>
          <a:xfrm>
            <a:off x="6172200" y="5105400"/>
            <a:ext cx="8382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Inst. 1</a:t>
            </a:r>
            <a:endParaRPr lang="en-US" dirty="0"/>
          </a:p>
        </p:txBody>
      </p:sp>
      <p:sp>
        <p:nvSpPr>
          <p:cNvPr id="21" name="Rounded Rectangle 20"/>
          <p:cNvSpPr/>
          <p:nvPr/>
        </p:nvSpPr>
        <p:spPr>
          <a:xfrm>
            <a:off x="7620000" y="5105400"/>
            <a:ext cx="8382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Inst. n</a:t>
            </a:r>
            <a:endParaRPr lang="en-US" dirty="0"/>
          </a:p>
        </p:txBody>
      </p:sp>
      <p:sp>
        <p:nvSpPr>
          <p:cNvPr id="22" name="TextBox 21"/>
          <p:cNvSpPr txBox="1"/>
          <p:nvPr/>
        </p:nvSpPr>
        <p:spPr bwMode="auto">
          <a:xfrm>
            <a:off x="7162800" y="5253335"/>
            <a:ext cx="533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a:t>
            </a:r>
          </a:p>
        </p:txBody>
      </p:sp>
      <p:cxnSp>
        <p:nvCxnSpPr>
          <p:cNvPr id="8" name="Straight Arrow Connector 7"/>
          <p:cNvCxnSpPr>
            <a:stCxn id="5" idx="2"/>
            <a:endCxn id="12" idx="0"/>
          </p:cNvCxnSpPr>
          <p:nvPr/>
        </p:nvCxnSpPr>
        <p:spPr>
          <a:xfrm flipH="1">
            <a:off x="1181100" y="3810000"/>
            <a:ext cx="990600"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5" idx="2"/>
          </p:cNvCxnSpPr>
          <p:nvPr/>
        </p:nvCxnSpPr>
        <p:spPr>
          <a:xfrm flipH="1">
            <a:off x="1981200" y="3810000"/>
            <a:ext cx="190500" cy="1219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5" idx="2"/>
            <a:endCxn id="14" idx="0"/>
          </p:cNvCxnSpPr>
          <p:nvPr/>
        </p:nvCxnSpPr>
        <p:spPr>
          <a:xfrm>
            <a:off x="2171700" y="3810000"/>
            <a:ext cx="457200"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p:nvPr/>
        </p:nvCxnSpPr>
        <p:spPr>
          <a:xfrm flipH="1">
            <a:off x="3962400" y="3810000"/>
            <a:ext cx="990600"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flipH="1">
            <a:off x="4762500" y="3810000"/>
            <a:ext cx="190500" cy="1219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a:xfrm>
            <a:off x="4953000" y="3810000"/>
            <a:ext cx="457200"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flipH="1">
            <a:off x="6553200" y="3810000"/>
            <a:ext cx="990600"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Straight Arrow Connector 29"/>
          <p:cNvCxnSpPr/>
          <p:nvPr/>
        </p:nvCxnSpPr>
        <p:spPr>
          <a:xfrm flipH="1">
            <a:off x="7353300" y="3810000"/>
            <a:ext cx="190500" cy="1219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p:nvPr/>
        </p:nvCxnSpPr>
        <p:spPr>
          <a:xfrm>
            <a:off x="7543800" y="3810000"/>
            <a:ext cx="457200"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467107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Sad World</a:t>
            </a:r>
            <a:endParaRPr lang="en-US" dirty="0"/>
          </a:p>
        </p:txBody>
      </p:sp>
      <p:sp>
        <p:nvSpPr>
          <p:cNvPr id="3" name="Content Placeholder 2"/>
          <p:cNvSpPr>
            <a:spLocks noGrp="1"/>
          </p:cNvSpPr>
          <p:nvPr>
            <p:ph idx="1"/>
          </p:nvPr>
        </p:nvSpPr>
        <p:spPr/>
        <p:txBody>
          <a:bodyPr/>
          <a:lstStyle/>
          <a:p>
            <a:r>
              <a:rPr lang="en-US" dirty="0" smtClean="0"/>
              <a:t>Namely:</a:t>
            </a:r>
          </a:p>
          <a:p>
            <a:pPr lvl="1"/>
            <a:r>
              <a:rPr lang="en-US" dirty="0" smtClean="0"/>
              <a:t>Doug will try doing various actions like </a:t>
            </a:r>
            <a:r>
              <a:rPr lang="en-US" i="1" dirty="0" err="1" smtClean="0"/>
              <a:t>AskOut</a:t>
            </a:r>
            <a:r>
              <a:rPr lang="en-US" dirty="0" smtClean="0"/>
              <a:t> and </a:t>
            </a:r>
            <a:r>
              <a:rPr lang="en-US" i="1" dirty="0" err="1" smtClean="0"/>
              <a:t>PickUpLine</a:t>
            </a:r>
            <a:r>
              <a:rPr lang="en-US" dirty="0" smtClean="0"/>
              <a:t> to sweep Chloe off her feet.</a:t>
            </a:r>
          </a:p>
          <a:p>
            <a:pPr lvl="2"/>
            <a:r>
              <a:rPr lang="en-US" dirty="0" smtClean="0"/>
              <a:t>And she’ll reject him.</a:t>
            </a:r>
          </a:p>
        </p:txBody>
      </p:sp>
    </p:spTree>
    <p:extLst>
      <p:ext uri="{BB962C8B-B14F-4D97-AF65-F5344CB8AC3E}">
        <p14:creationId xmlns:p14="http://schemas.microsoft.com/office/powerpoint/2010/main" val="395381547"/>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Sad World</a:t>
            </a:r>
            <a:endParaRPr lang="en-US" dirty="0"/>
          </a:p>
        </p:txBody>
      </p:sp>
      <p:sp>
        <p:nvSpPr>
          <p:cNvPr id="3" name="Content Placeholder 2"/>
          <p:cNvSpPr>
            <a:spLocks noGrp="1"/>
          </p:cNvSpPr>
          <p:nvPr>
            <p:ph idx="1"/>
          </p:nvPr>
        </p:nvSpPr>
        <p:spPr/>
        <p:txBody>
          <a:bodyPr/>
          <a:lstStyle/>
          <a:p>
            <a:r>
              <a:rPr lang="en-US" dirty="0" smtClean="0"/>
              <a:t>Namely:</a:t>
            </a:r>
          </a:p>
          <a:p>
            <a:pPr lvl="1"/>
            <a:r>
              <a:rPr lang="en-US" dirty="0" smtClean="0"/>
              <a:t>Doug will try doing various actions like </a:t>
            </a:r>
            <a:r>
              <a:rPr lang="en-US" i="1" dirty="0" err="1" smtClean="0"/>
              <a:t>AskOut</a:t>
            </a:r>
            <a:r>
              <a:rPr lang="en-US" dirty="0" smtClean="0"/>
              <a:t> and </a:t>
            </a:r>
            <a:r>
              <a:rPr lang="en-US" i="1" dirty="0" err="1" smtClean="0"/>
              <a:t>PickUpLine</a:t>
            </a:r>
            <a:r>
              <a:rPr lang="en-US" dirty="0" smtClean="0"/>
              <a:t> to sweep Chloe off her feet.</a:t>
            </a:r>
          </a:p>
          <a:p>
            <a:pPr lvl="2"/>
            <a:r>
              <a:rPr lang="en-US" dirty="0" smtClean="0"/>
              <a:t>And she’ll reject him.</a:t>
            </a:r>
          </a:p>
          <a:p>
            <a:pPr lvl="1"/>
            <a:r>
              <a:rPr lang="en-US" dirty="0" smtClean="0"/>
              <a:t>Chloe has no positive volitions, so she just has to stand around while this jerk keeps on bugging her.</a:t>
            </a:r>
          </a:p>
        </p:txBody>
      </p:sp>
    </p:spTree>
    <p:extLst>
      <p:ext uri="{BB962C8B-B14F-4D97-AF65-F5344CB8AC3E}">
        <p14:creationId xmlns:p14="http://schemas.microsoft.com/office/powerpoint/2010/main" val="368748070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 Pong – Page </a:t>
            </a:r>
            <a:r>
              <a:rPr lang="en-US" dirty="0" smtClean="0"/>
              <a:t>25</a:t>
            </a:r>
            <a:endParaRPr lang="en-US" dirty="0"/>
          </a:p>
        </p:txBody>
      </p:sp>
      <p:pic>
        <p:nvPicPr>
          <p:cNvPr id="4" name="Content Placeholder 3" descr="paperpong_1dGameOver.jpg"/>
          <p:cNvPicPr>
            <a:picLocks noGrp="1" noChangeAspect="1"/>
          </p:cNvPicPr>
          <p:nvPr>
            <p:ph idx="1"/>
          </p:nvPr>
        </p:nvPicPr>
        <p:blipFill>
          <a:blip r:embed="rId3">
            <a:extLst>
              <a:ext uri="{28A0092B-C50C-407E-A947-70E740481C1C}">
                <a14:useLocalDpi xmlns:a14="http://schemas.microsoft.com/office/drawing/2010/main" val="0"/>
              </a:ext>
            </a:extLst>
          </a:blip>
          <a:srcRect t="3160" b="3160"/>
          <a:stretch>
            <a:fillRect/>
          </a:stretch>
        </p:blipFill>
        <p:spPr/>
      </p:pic>
    </p:spTree>
    <p:extLst>
      <p:ext uri="{BB962C8B-B14F-4D97-AF65-F5344CB8AC3E}">
        <p14:creationId xmlns:p14="http://schemas.microsoft.com/office/powerpoint/2010/main" val="2898557746"/>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Sad World</a:t>
            </a:r>
            <a:endParaRPr lang="en-US" dirty="0"/>
          </a:p>
        </p:txBody>
      </p:sp>
      <p:sp>
        <p:nvSpPr>
          <p:cNvPr id="3" name="Content Placeholder 2"/>
          <p:cNvSpPr>
            <a:spLocks noGrp="1"/>
          </p:cNvSpPr>
          <p:nvPr>
            <p:ph idx="1"/>
          </p:nvPr>
        </p:nvSpPr>
        <p:spPr/>
        <p:txBody>
          <a:bodyPr/>
          <a:lstStyle/>
          <a:p>
            <a:r>
              <a:rPr lang="en-US" dirty="0" smtClean="0"/>
              <a:t>Namely:</a:t>
            </a:r>
          </a:p>
          <a:p>
            <a:pPr lvl="1"/>
            <a:r>
              <a:rPr lang="en-US" dirty="0" smtClean="0"/>
              <a:t>Doug will try doing various actions like </a:t>
            </a:r>
            <a:r>
              <a:rPr lang="en-US" i="1" dirty="0" err="1" smtClean="0"/>
              <a:t>AskOut</a:t>
            </a:r>
            <a:r>
              <a:rPr lang="en-US" dirty="0" smtClean="0"/>
              <a:t> and </a:t>
            </a:r>
            <a:r>
              <a:rPr lang="en-US" i="1" dirty="0" err="1" smtClean="0"/>
              <a:t>PickUpLine</a:t>
            </a:r>
            <a:r>
              <a:rPr lang="en-US" dirty="0" smtClean="0"/>
              <a:t> to sweep Chloe off her feet.</a:t>
            </a:r>
          </a:p>
          <a:p>
            <a:pPr lvl="2"/>
            <a:r>
              <a:rPr lang="en-US" dirty="0" smtClean="0"/>
              <a:t>And she’ll reject him.</a:t>
            </a:r>
          </a:p>
          <a:p>
            <a:pPr lvl="1"/>
            <a:r>
              <a:rPr lang="en-US" dirty="0" smtClean="0"/>
              <a:t>Chloe has no positive volitions, so she just has to stand around while this jerk keeps on bugging her.</a:t>
            </a:r>
          </a:p>
          <a:p>
            <a:pPr lvl="1"/>
            <a:endParaRPr lang="en-US" dirty="0"/>
          </a:p>
          <a:p>
            <a:r>
              <a:rPr lang="en-US" dirty="0" smtClean="0"/>
              <a:t>How can we save these two?</a:t>
            </a:r>
            <a:endParaRPr lang="en-US" dirty="0"/>
          </a:p>
        </p:txBody>
      </p:sp>
    </p:spTree>
    <p:extLst>
      <p:ext uri="{BB962C8B-B14F-4D97-AF65-F5344CB8AC3E}">
        <p14:creationId xmlns:p14="http://schemas.microsoft.com/office/powerpoint/2010/main" val="2673314154"/>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to Save Them</a:t>
            </a:r>
            <a:endParaRPr lang="en-US" dirty="0"/>
          </a:p>
        </p:txBody>
      </p:sp>
      <p:sp>
        <p:nvSpPr>
          <p:cNvPr id="3" name="Content Placeholder 2"/>
          <p:cNvSpPr>
            <a:spLocks noGrp="1"/>
          </p:cNvSpPr>
          <p:nvPr>
            <p:ph idx="1"/>
          </p:nvPr>
        </p:nvSpPr>
        <p:spPr/>
        <p:txBody>
          <a:bodyPr/>
          <a:lstStyle/>
          <a:p>
            <a:r>
              <a:rPr lang="en-US" dirty="0" smtClean="0"/>
              <a:t>Adding rules for other volitions</a:t>
            </a:r>
          </a:p>
          <a:p>
            <a:pPr lvl="1"/>
            <a:r>
              <a:rPr lang="en-US" dirty="0" smtClean="0"/>
              <a:t>E.G., give characters ways to express their platonic friendship.</a:t>
            </a:r>
          </a:p>
        </p:txBody>
      </p:sp>
    </p:spTree>
    <p:extLst>
      <p:ext uri="{BB962C8B-B14F-4D97-AF65-F5344CB8AC3E}">
        <p14:creationId xmlns:p14="http://schemas.microsoft.com/office/powerpoint/2010/main" val="3396650145"/>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to Save Them</a:t>
            </a:r>
            <a:endParaRPr lang="en-US" dirty="0"/>
          </a:p>
        </p:txBody>
      </p:sp>
      <p:sp>
        <p:nvSpPr>
          <p:cNvPr id="3" name="Content Placeholder 2"/>
          <p:cNvSpPr>
            <a:spLocks noGrp="1"/>
          </p:cNvSpPr>
          <p:nvPr>
            <p:ph idx="1"/>
          </p:nvPr>
        </p:nvSpPr>
        <p:spPr/>
        <p:txBody>
          <a:bodyPr/>
          <a:lstStyle/>
          <a:p>
            <a:r>
              <a:rPr lang="en-US" dirty="0" smtClean="0"/>
              <a:t>Adding rules for other volitions</a:t>
            </a:r>
          </a:p>
          <a:p>
            <a:pPr lvl="1"/>
            <a:r>
              <a:rPr lang="en-US" dirty="0" smtClean="0"/>
              <a:t>E.G., give characters ways to express their platonic friendship.</a:t>
            </a:r>
          </a:p>
          <a:p>
            <a:r>
              <a:rPr lang="en-US" dirty="0" smtClean="0"/>
              <a:t>Adding rules that take history to account</a:t>
            </a:r>
          </a:p>
          <a:p>
            <a:pPr lvl="1"/>
            <a:r>
              <a:rPr lang="en-US" dirty="0" smtClean="0"/>
              <a:t>E.G., Once you’ve been rejected, you are less likely to ask again.</a:t>
            </a:r>
          </a:p>
        </p:txBody>
      </p:sp>
    </p:spTree>
    <p:extLst>
      <p:ext uri="{BB962C8B-B14F-4D97-AF65-F5344CB8AC3E}">
        <p14:creationId xmlns:p14="http://schemas.microsoft.com/office/powerpoint/2010/main" val="778220368"/>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to Save Them</a:t>
            </a:r>
            <a:endParaRPr lang="en-US" dirty="0"/>
          </a:p>
        </p:txBody>
      </p:sp>
      <p:sp>
        <p:nvSpPr>
          <p:cNvPr id="3" name="Content Placeholder 2"/>
          <p:cNvSpPr>
            <a:spLocks noGrp="1"/>
          </p:cNvSpPr>
          <p:nvPr>
            <p:ph idx="1"/>
          </p:nvPr>
        </p:nvSpPr>
        <p:spPr/>
        <p:txBody>
          <a:bodyPr/>
          <a:lstStyle/>
          <a:p>
            <a:r>
              <a:rPr lang="en-US" dirty="0" smtClean="0"/>
              <a:t>Adding rules for other volitions</a:t>
            </a:r>
          </a:p>
          <a:p>
            <a:pPr lvl="1"/>
            <a:r>
              <a:rPr lang="en-US" dirty="0" smtClean="0"/>
              <a:t>E.G., give characters ways to express their platonic friendship.</a:t>
            </a:r>
          </a:p>
          <a:p>
            <a:r>
              <a:rPr lang="en-US" dirty="0" smtClean="0"/>
              <a:t>Adding rules that take history to account</a:t>
            </a:r>
          </a:p>
          <a:p>
            <a:pPr lvl="1"/>
            <a:r>
              <a:rPr lang="en-US" dirty="0" smtClean="0"/>
              <a:t>E.G., Once you’ve been rejected, you are less likely to ask again.</a:t>
            </a:r>
          </a:p>
          <a:p>
            <a:r>
              <a:rPr lang="en-US" dirty="0" smtClean="0"/>
              <a:t>Adding more characters</a:t>
            </a:r>
          </a:p>
          <a:p>
            <a:pPr lvl="1"/>
            <a:r>
              <a:rPr lang="en-US" dirty="0" smtClean="0"/>
              <a:t>Doug and Chloe will form volitions for any additional characters, who will in turn form volitions back for them.</a:t>
            </a:r>
            <a:endParaRPr lang="en-US" dirty="0"/>
          </a:p>
        </p:txBody>
      </p:sp>
    </p:spTree>
    <p:extLst>
      <p:ext uri="{BB962C8B-B14F-4D97-AF65-F5344CB8AC3E}">
        <p14:creationId xmlns:p14="http://schemas.microsoft.com/office/powerpoint/2010/main" val="2373540629"/>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Sounds Pretty Fun, Huh?</a:t>
            </a:r>
            <a:endParaRPr lang="en-US" dirty="0"/>
          </a:p>
        </p:txBody>
      </p:sp>
      <p:sp>
        <p:nvSpPr>
          <p:cNvPr id="3" name="Content Placeholder 2"/>
          <p:cNvSpPr>
            <a:spLocks noGrp="1"/>
          </p:cNvSpPr>
          <p:nvPr>
            <p:ph idx="1"/>
          </p:nvPr>
        </p:nvSpPr>
        <p:spPr/>
        <p:txBody>
          <a:bodyPr/>
          <a:lstStyle/>
          <a:p>
            <a:r>
              <a:rPr lang="en-US" dirty="0" smtClean="0"/>
              <a:t>Doesn’t this make you want to design social worlds of your very own?</a:t>
            </a:r>
            <a:endParaRPr lang="en-US" dirty="0"/>
          </a:p>
        </p:txBody>
      </p:sp>
    </p:spTree>
    <p:extLst>
      <p:ext uri="{BB962C8B-B14F-4D97-AF65-F5344CB8AC3E}">
        <p14:creationId xmlns:p14="http://schemas.microsoft.com/office/powerpoint/2010/main" val="4217222144"/>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 Ensemble Engine!</a:t>
            </a:r>
            <a:endParaRPr lang="en-US" dirty="0"/>
          </a:p>
        </p:txBody>
      </p:sp>
      <p:sp>
        <p:nvSpPr>
          <p:cNvPr id="3" name="Content Placeholder 2"/>
          <p:cNvSpPr>
            <a:spLocks noGrp="1"/>
          </p:cNvSpPr>
          <p:nvPr>
            <p:ph idx="1"/>
          </p:nvPr>
        </p:nvSpPr>
        <p:spPr/>
        <p:txBody>
          <a:bodyPr/>
          <a:lstStyle/>
          <a:p>
            <a:r>
              <a:rPr lang="en-US" dirty="0" smtClean="0"/>
              <a:t>Well now you can!</a:t>
            </a:r>
          </a:p>
        </p:txBody>
      </p:sp>
    </p:spTree>
    <p:extLst>
      <p:ext uri="{BB962C8B-B14F-4D97-AF65-F5344CB8AC3E}">
        <p14:creationId xmlns:p14="http://schemas.microsoft.com/office/powerpoint/2010/main" val="2528456075"/>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 Ensemble Engine!</a:t>
            </a:r>
            <a:endParaRPr lang="en-US" dirty="0"/>
          </a:p>
        </p:txBody>
      </p:sp>
      <p:sp>
        <p:nvSpPr>
          <p:cNvPr id="3" name="Content Placeholder 2"/>
          <p:cNvSpPr>
            <a:spLocks noGrp="1"/>
          </p:cNvSpPr>
          <p:nvPr>
            <p:ph idx="1"/>
          </p:nvPr>
        </p:nvSpPr>
        <p:spPr/>
        <p:txBody>
          <a:bodyPr/>
          <a:lstStyle/>
          <a:p>
            <a:r>
              <a:rPr lang="en-US" dirty="0" smtClean="0"/>
              <a:t>Well now you can!</a:t>
            </a:r>
          </a:p>
          <a:p>
            <a:r>
              <a:rPr lang="en-US" dirty="0" smtClean="0"/>
              <a:t>We’ve been developing the Ensemble Engine, which is the next generation of the AI system used to create Prom Week</a:t>
            </a:r>
            <a:r>
              <a:rPr lang="en-US" dirty="0" smtClean="0"/>
              <a:t>.</a:t>
            </a:r>
            <a:endParaRPr lang="en-US" dirty="0" smtClean="0"/>
          </a:p>
        </p:txBody>
      </p:sp>
    </p:spTree>
    <p:extLst>
      <p:ext uri="{BB962C8B-B14F-4D97-AF65-F5344CB8AC3E}">
        <p14:creationId xmlns:p14="http://schemas.microsoft.com/office/powerpoint/2010/main" val="623732782"/>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 Ensemble Engine!</a:t>
            </a:r>
            <a:endParaRPr lang="en-US" dirty="0"/>
          </a:p>
        </p:txBody>
      </p:sp>
      <p:sp>
        <p:nvSpPr>
          <p:cNvPr id="3" name="Content Placeholder 2"/>
          <p:cNvSpPr>
            <a:spLocks noGrp="1"/>
          </p:cNvSpPr>
          <p:nvPr>
            <p:ph idx="1"/>
          </p:nvPr>
        </p:nvSpPr>
        <p:spPr/>
        <p:txBody>
          <a:bodyPr/>
          <a:lstStyle/>
          <a:p>
            <a:r>
              <a:rPr lang="en-US" dirty="0" smtClean="0"/>
              <a:t>Well now you can!</a:t>
            </a:r>
          </a:p>
          <a:p>
            <a:r>
              <a:rPr lang="en-US" dirty="0" smtClean="0"/>
              <a:t>We’ve been developing the Ensemble Engine, which is the next generation of the AI system used to create Prom Week.</a:t>
            </a:r>
          </a:p>
          <a:p>
            <a:pPr lvl="1"/>
            <a:r>
              <a:rPr lang="en-US" dirty="0" smtClean="0"/>
              <a:t>You can specify the ‘types’ of social facts yourself.</a:t>
            </a:r>
          </a:p>
          <a:p>
            <a:pPr lvl="1"/>
            <a:r>
              <a:rPr lang="en-US" dirty="0" smtClean="0"/>
              <a:t>More expressive influence rules</a:t>
            </a:r>
          </a:p>
          <a:p>
            <a:pPr lvl="1"/>
            <a:r>
              <a:rPr lang="en-US" dirty="0" smtClean="0"/>
              <a:t>More complicated actions</a:t>
            </a:r>
          </a:p>
          <a:p>
            <a:pPr lvl="1"/>
            <a:r>
              <a:rPr lang="en-US" dirty="0" smtClean="0"/>
              <a:t>And a brand new authoring tool…</a:t>
            </a:r>
            <a:endParaRPr lang="en-US" dirty="0"/>
          </a:p>
        </p:txBody>
      </p:sp>
    </p:spTree>
    <p:extLst>
      <p:ext uri="{BB962C8B-B14F-4D97-AF65-F5344CB8AC3E}">
        <p14:creationId xmlns:p14="http://schemas.microsoft.com/office/powerpoint/2010/main" val="3304719333"/>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Enter: Ensemble Engine!</a:t>
            </a:r>
            <a:endParaRPr lang="en-US" dirty="0"/>
          </a:p>
        </p:txBody>
      </p:sp>
      <p:sp>
        <p:nvSpPr>
          <p:cNvPr id="3" name="Content Placeholder 2"/>
          <p:cNvSpPr>
            <a:spLocks noGrp="1"/>
          </p:cNvSpPr>
          <p:nvPr>
            <p:ph idx="1"/>
          </p:nvPr>
        </p:nvSpPr>
        <p:spPr/>
        <p:txBody>
          <a:bodyPr/>
          <a:lstStyle/>
          <a:p>
            <a:r>
              <a:rPr lang="en-US" dirty="0" smtClean="0"/>
              <a:t>Well now you can!</a:t>
            </a:r>
          </a:p>
          <a:p>
            <a:r>
              <a:rPr lang="en-US" dirty="0" smtClean="0"/>
              <a:t>We’ve been developing the Ensemble Engine, which is the next generation of the AI system used to create Prom Week.</a:t>
            </a:r>
          </a:p>
          <a:p>
            <a:pPr lvl="1"/>
            <a:r>
              <a:rPr lang="en-US" b="1" dirty="0" smtClean="0"/>
              <a:t>You can specify the ‘types’ of social facts yourself.</a:t>
            </a:r>
          </a:p>
          <a:p>
            <a:pPr lvl="1"/>
            <a:r>
              <a:rPr lang="en-US" dirty="0" smtClean="0"/>
              <a:t>More expressive influence rules</a:t>
            </a:r>
          </a:p>
          <a:p>
            <a:pPr lvl="1"/>
            <a:r>
              <a:rPr lang="en-US" dirty="0" smtClean="0"/>
              <a:t>More complicated actions</a:t>
            </a:r>
          </a:p>
          <a:p>
            <a:pPr lvl="1"/>
            <a:r>
              <a:rPr lang="en-US" dirty="0" smtClean="0"/>
              <a:t>And a brand new authoring tool…</a:t>
            </a:r>
            <a:endParaRPr lang="en-US" dirty="0"/>
          </a:p>
        </p:txBody>
      </p:sp>
    </p:spTree>
    <p:extLst>
      <p:ext uri="{BB962C8B-B14F-4D97-AF65-F5344CB8AC3E}">
        <p14:creationId xmlns:p14="http://schemas.microsoft.com/office/powerpoint/2010/main" val="714975046"/>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Flexibility</a:t>
            </a:r>
            <a:endParaRPr lang="en-US" dirty="0"/>
          </a:p>
        </p:txBody>
      </p:sp>
      <p:sp>
        <p:nvSpPr>
          <p:cNvPr id="3" name="Content Placeholder 2"/>
          <p:cNvSpPr>
            <a:spLocks noGrp="1"/>
          </p:cNvSpPr>
          <p:nvPr>
            <p:ph idx="1"/>
          </p:nvPr>
        </p:nvSpPr>
        <p:spPr/>
        <p:txBody>
          <a:bodyPr/>
          <a:lstStyle/>
          <a:p>
            <a:r>
              <a:rPr lang="en-US" dirty="0" smtClean="0"/>
              <a:t>Prom Week Social Stuff</a:t>
            </a:r>
          </a:p>
        </p:txBody>
      </p:sp>
    </p:spTree>
    <p:extLst>
      <p:ext uri="{BB962C8B-B14F-4D97-AF65-F5344CB8AC3E}">
        <p14:creationId xmlns:p14="http://schemas.microsoft.com/office/powerpoint/2010/main" val="47247634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Sound Familiar?</a:t>
            </a:r>
            <a:endParaRPr lang="en-US" dirty="0"/>
          </a:p>
        </p:txBody>
      </p:sp>
      <p:pic>
        <p:nvPicPr>
          <p:cNvPr id="6" name="Content Placeholder 5" descr="ChooseFEAT.jpg"/>
          <p:cNvPicPr>
            <a:picLocks noGrp="1" noChangeAspect="1"/>
          </p:cNvPicPr>
          <p:nvPr>
            <p:ph idx="1"/>
          </p:nvPr>
        </p:nvPicPr>
        <p:blipFill>
          <a:blip r:embed="rId3">
            <a:extLst>
              <a:ext uri="{28A0092B-C50C-407E-A947-70E740481C1C}">
                <a14:useLocalDpi xmlns:a14="http://schemas.microsoft.com/office/drawing/2010/main" val="0"/>
              </a:ext>
            </a:extLst>
          </a:blip>
          <a:srcRect l="15881" r="15881"/>
          <a:stretch>
            <a:fillRect/>
          </a:stretch>
        </p:blipFill>
        <p:spPr/>
      </p:pic>
    </p:spTree>
    <p:extLst>
      <p:ext uri="{BB962C8B-B14F-4D97-AF65-F5344CB8AC3E}">
        <p14:creationId xmlns:p14="http://schemas.microsoft.com/office/powerpoint/2010/main" val="1156201717"/>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sp>
        <p:nvSpPr>
          <p:cNvPr id="3" name="Content Placeholder 2"/>
          <p:cNvSpPr>
            <a:spLocks noGrp="1"/>
          </p:cNvSpPr>
          <p:nvPr>
            <p:ph idx="1"/>
          </p:nvPr>
        </p:nvSpPr>
        <p:spPr/>
        <p:txBody>
          <a:bodyPr/>
          <a:lstStyle/>
          <a:p>
            <a:r>
              <a:rPr lang="en-US" dirty="0" smtClean="0"/>
              <a:t>Prom Week Social Stuff</a:t>
            </a:r>
          </a:p>
          <a:p>
            <a:pPr lvl="1"/>
            <a:r>
              <a:rPr lang="en-US" dirty="0" smtClean="0"/>
              <a:t>Relationships	</a:t>
            </a:r>
          </a:p>
          <a:p>
            <a:pPr lvl="1"/>
            <a:r>
              <a:rPr lang="en-US" dirty="0" smtClean="0"/>
              <a:t>Networks</a:t>
            </a:r>
          </a:p>
          <a:p>
            <a:pPr lvl="1"/>
            <a:r>
              <a:rPr lang="en-US" dirty="0" smtClean="0"/>
              <a:t>Statuses</a:t>
            </a:r>
          </a:p>
          <a:p>
            <a:pPr lvl="1"/>
            <a:r>
              <a:rPr lang="en-US" dirty="0" smtClean="0"/>
              <a:t>Traits</a:t>
            </a:r>
          </a:p>
        </p:txBody>
      </p:sp>
    </p:spTree>
    <p:extLst>
      <p:ext uri="{BB962C8B-B14F-4D97-AF65-F5344CB8AC3E}">
        <p14:creationId xmlns:p14="http://schemas.microsoft.com/office/powerpoint/2010/main" val="1439723272"/>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sp>
        <p:nvSpPr>
          <p:cNvPr id="3" name="Content Placeholder 2"/>
          <p:cNvSpPr>
            <a:spLocks noGrp="1"/>
          </p:cNvSpPr>
          <p:nvPr>
            <p:ph idx="1"/>
          </p:nvPr>
        </p:nvSpPr>
        <p:spPr/>
        <p:txBody>
          <a:bodyPr/>
          <a:lstStyle/>
          <a:p>
            <a:r>
              <a:rPr lang="en-US" dirty="0" smtClean="0"/>
              <a:t>Prom Week Social Stuff</a:t>
            </a:r>
          </a:p>
          <a:p>
            <a:pPr lvl="1"/>
            <a:r>
              <a:rPr lang="en-US" dirty="0" smtClean="0"/>
              <a:t>Relationships	</a:t>
            </a:r>
          </a:p>
          <a:p>
            <a:pPr lvl="2"/>
            <a:r>
              <a:rPr lang="en-US" dirty="0" smtClean="0"/>
              <a:t>Friends, Dating, Enemies.</a:t>
            </a:r>
          </a:p>
          <a:p>
            <a:pPr lvl="1"/>
            <a:r>
              <a:rPr lang="en-US" dirty="0" smtClean="0"/>
              <a:t>Networks</a:t>
            </a:r>
          </a:p>
          <a:p>
            <a:pPr lvl="2"/>
            <a:r>
              <a:rPr lang="en-US" dirty="0" smtClean="0"/>
              <a:t>Cool, Buddy, Romance.</a:t>
            </a:r>
          </a:p>
          <a:p>
            <a:pPr lvl="1"/>
            <a:r>
              <a:rPr lang="en-US" dirty="0" smtClean="0"/>
              <a:t>Statuses</a:t>
            </a:r>
          </a:p>
          <a:p>
            <a:pPr lvl="2"/>
            <a:r>
              <a:rPr lang="en-US" dirty="0" smtClean="0"/>
              <a:t>Embarrassed, Popular, Angry At, Has a Crush On, Envious of, Scared of, Grossed Out (and more).</a:t>
            </a:r>
          </a:p>
          <a:p>
            <a:pPr lvl="1"/>
            <a:r>
              <a:rPr lang="en-US" dirty="0" smtClean="0"/>
              <a:t>Traits</a:t>
            </a:r>
          </a:p>
          <a:p>
            <a:pPr lvl="2"/>
            <a:r>
              <a:rPr lang="en-US" dirty="0" smtClean="0"/>
              <a:t>Kind, Clumsy, Dumb, Brainy, Muscular, Jealous (and more).</a:t>
            </a:r>
          </a:p>
        </p:txBody>
      </p:sp>
    </p:spTree>
    <p:extLst>
      <p:ext uri="{BB962C8B-B14F-4D97-AF65-F5344CB8AC3E}">
        <p14:creationId xmlns:p14="http://schemas.microsoft.com/office/powerpoint/2010/main" val="101390318"/>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sp>
        <p:nvSpPr>
          <p:cNvPr id="3" name="Content Placeholder 2"/>
          <p:cNvSpPr>
            <a:spLocks noGrp="1"/>
          </p:cNvSpPr>
          <p:nvPr>
            <p:ph idx="1"/>
          </p:nvPr>
        </p:nvSpPr>
        <p:spPr/>
        <p:txBody>
          <a:bodyPr/>
          <a:lstStyle/>
          <a:p>
            <a:r>
              <a:rPr lang="en-US" dirty="0"/>
              <a:t>Prom Week Social Stuff</a:t>
            </a:r>
          </a:p>
          <a:p>
            <a:pPr lvl="1"/>
            <a:r>
              <a:rPr lang="en-US" dirty="0" smtClean="0"/>
              <a:t>Relationships	</a:t>
            </a:r>
          </a:p>
          <a:p>
            <a:pPr lvl="2"/>
            <a:r>
              <a:rPr lang="en-US" dirty="0" smtClean="0"/>
              <a:t>Friends, Dating, Enemies.</a:t>
            </a:r>
          </a:p>
          <a:p>
            <a:pPr lvl="1"/>
            <a:r>
              <a:rPr lang="en-US" dirty="0" smtClean="0"/>
              <a:t>Networks</a:t>
            </a:r>
          </a:p>
          <a:p>
            <a:pPr lvl="2"/>
            <a:r>
              <a:rPr lang="en-US" dirty="0" smtClean="0"/>
              <a:t>Cool, Buddy, Romance.</a:t>
            </a:r>
          </a:p>
          <a:p>
            <a:pPr lvl="1"/>
            <a:r>
              <a:rPr lang="en-US" dirty="0" smtClean="0"/>
              <a:t>Statuses</a:t>
            </a:r>
          </a:p>
          <a:p>
            <a:pPr lvl="2"/>
            <a:r>
              <a:rPr lang="en-US" dirty="0" smtClean="0"/>
              <a:t>Embarrassed, </a:t>
            </a:r>
            <a:r>
              <a:rPr lang="en-US" dirty="0" smtClean="0">
                <a:solidFill>
                  <a:srgbClr val="FF0000"/>
                </a:solidFill>
              </a:rPr>
              <a:t>Popular</a:t>
            </a:r>
            <a:r>
              <a:rPr lang="en-US" dirty="0" smtClean="0"/>
              <a:t>, Angry At, Has a Crush On, Envious of, Scared of, Grossed Out (and more).</a:t>
            </a:r>
          </a:p>
          <a:p>
            <a:pPr lvl="1"/>
            <a:r>
              <a:rPr lang="en-US" dirty="0" smtClean="0"/>
              <a:t>Traits</a:t>
            </a:r>
          </a:p>
          <a:p>
            <a:pPr lvl="2"/>
            <a:r>
              <a:rPr lang="en-US" dirty="0" smtClean="0"/>
              <a:t>Kind, Clumsy, Dumb, Brainy, Muscular, Jealous (and more).</a:t>
            </a:r>
          </a:p>
        </p:txBody>
      </p:sp>
    </p:spTree>
    <p:extLst>
      <p:ext uri="{BB962C8B-B14F-4D97-AF65-F5344CB8AC3E}">
        <p14:creationId xmlns:p14="http://schemas.microsoft.com/office/powerpoint/2010/main" val="2988552961"/>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sp>
        <p:nvSpPr>
          <p:cNvPr id="3" name="Content Placeholder 2"/>
          <p:cNvSpPr>
            <a:spLocks noGrp="1"/>
          </p:cNvSpPr>
          <p:nvPr>
            <p:ph idx="1"/>
          </p:nvPr>
        </p:nvSpPr>
        <p:spPr/>
        <p:txBody>
          <a:bodyPr/>
          <a:lstStyle/>
          <a:p>
            <a:r>
              <a:rPr lang="en-US" dirty="0"/>
              <a:t>Prom Week Social Stuff</a:t>
            </a:r>
          </a:p>
          <a:p>
            <a:pPr lvl="1"/>
            <a:r>
              <a:rPr lang="en-US" dirty="0" smtClean="0"/>
              <a:t>Relationships	</a:t>
            </a:r>
          </a:p>
          <a:p>
            <a:pPr lvl="2"/>
            <a:r>
              <a:rPr lang="en-US" dirty="0" smtClean="0"/>
              <a:t>Friends, Dating, Enemies.</a:t>
            </a:r>
          </a:p>
          <a:p>
            <a:pPr lvl="1"/>
            <a:r>
              <a:rPr lang="en-US" dirty="0" smtClean="0"/>
              <a:t>Networks</a:t>
            </a:r>
          </a:p>
          <a:p>
            <a:pPr lvl="2"/>
            <a:r>
              <a:rPr lang="en-US" dirty="0" smtClean="0"/>
              <a:t>Cool, Buddy, Romance.</a:t>
            </a:r>
          </a:p>
          <a:p>
            <a:pPr lvl="1"/>
            <a:r>
              <a:rPr lang="en-US" dirty="0" smtClean="0"/>
              <a:t>Statuses</a:t>
            </a:r>
          </a:p>
          <a:p>
            <a:pPr lvl="2"/>
            <a:r>
              <a:rPr lang="en-US" dirty="0" smtClean="0"/>
              <a:t>Embarrassed, </a:t>
            </a:r>
            <a:r>
              <a:rPr lang="en-US" dirty="0" smtClean="0">
                <a:solidFill>
                  <a:srgbClr val="FF0000"/>
                </a:solidFill>
              </a:rPr>
              <a:t>Popular</a:t>
            </a:r>
            <a:r>
              <a:rPr lang="en-US" dirty="0" smtClean="0"/>
              <a:t>, Angry At, Has a Crush On, Envious of, Scared of, Grossed Out (and more).</a:t>
            </a:r>
          </a:p>
          <a:p>
            <a:pPr lvl="1"/>
            <a:r>
              <a:rPr lang="en-US" dirty="0" smtClean="0"/>
              <a:t>Traits</a:t>
            </a:r>
          </a:p>
          <a:p>
            <a:pPr lvl="2"/>
            <a:r>
              <a:rPr lang="en-US" dirty="0" smtClean="0">
                <a:solidFill>
                  <a:srgbClr val="FF0000"/>
                </a:solidFill>
              </a:rPr>
              <a:t>Kind</a:t>
            </a:r>
            <a:r>
              <a:rPr lang="en-US" dirty="0" smtClean="0"/>
              <a:t>, Clumsy, Dumb, Brainy, Muscular, Jealous (and more).</a:t>
            </a:r>
          </a:p>
        </p:txBody>
      </p:sp>
    </p:spTree>
    <p:extLst>
      <p:ext uri="{BB962C8B-B14F-4D97-AF65-F5344CB8AC3E}">
        <p14:creationId xmlns:p14="http://schemas.microsoft.com/office/powerpoint/2010/main" val="306142646"/>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sp>
        <p:nvSpPr>
          <p:cNvPr id="3" name="Content Placeholder 2"/>
          <p:cNvSpPr>
            <a:spLocks noGrp="1"/>
          </p:cNvSpPr>
          <p:nvPr>
            <p:ph idx="1"/>
          </p:nvPr>
        </p:nvSpPr>
        <p:spPr/>
        <p:txBody>
          <a:bodyPr/>
          <a:lstStyle/>
          <a:p>
            <a:r>
              <a:rPr lang="en-US" dirty="0"/>
              <a:t>Prom Week Social Stuff</a:t>
            </a:r>
          </a:p>
          <a:p>
            <a:pPr lvl="1"/>
            <a:r>
              <a:rPr lang="en-US" dirty="0" smtClean="0"/>
              <a:t>Relationships	</a:t>
            </a:r>
          </a:p>
          <a:p>
            <a:pPr lvl="2"/>
            <a:r>
              <a:rPr lang="en-US" dirty="0" smtClean="0">
                <a:solidFill>
                  <a:schemeClr val="tx1"/>
                </a:solidFill>
              </a:rPr>
              <a:t>Friends</a:t>
            </a:r>
            <a:r>
              <a:rPr lang="en-US" dirty="0" smtClean="0"/>
              <a:t>, Dating, Enemies.</a:t>
            </a:r>
          </a:p>
          <a:p>
            <a:pPr lvl="1"/>
            <a:r>
              <a:rPr lang="en-US" dirty="0" smtClean="0"/>
              <a:t>Networks</a:t>
            </a:r>
          </a:p>
          <a:p>
            <a:pPr lvl="2"/>
            <a:r>
              <a:rPr lang="en-US" dirty="0" smtClean="0"/>
              <a:t>Cool, Buddy, Romance.</a:t>
            </a:r>
          </a:p>
          <a:p>
            <a:pPr lvl="1"/>
            <a:r>
              <a:rPr lang="en-US" dirty="0" smtClean="0"/>
              <a:t>Statuses</a:t>
            </a:r>
          </a:p>
          <a:p>
            <a:pPr lvl="2"/>
            <a:r>
              <a:rPr lang="en-US" dirty="0" smtClean="0"/>
              <a:t>Embarrassed, </a:t>
            </a:r>
            <a:r>
              <a:rPr lang="en-US" dirty="0" smtClean="0">
                <a:solidFill>
                  <a:schemeClr val="tx1"/>
                </a:solidFill>
              </a:rPr>
              <a:t>Popular</a:t>
            </a:r>
            <a:r>
              <a:rPr lang="en-US" dirty="0" smtClean="0"/>
              <a:t>, Angry At, Has a Crush On, Envious of, Scared of, Grossed Out (and more).</a:t>
            </a:r>
          </a:p>
          <a:p>
            <a:pPr lvl="1"/>
            <a:r>
              <a:rPr lang="en-US" dirty="0" smtClean="0"/>
              <a:t>Traits</a:t>
            </a:r>
          </a:p>
          <a:p>
            <a:pPr lvl="2"/>
            <a:r>
              <a:rPr lang="en-US" dirty="0" smtClean="0">
                <a:solidFill>
                  <a:schemeClr val="tx1"/>
                </a:solidFill>
              </a:rPr>
              <a:t>Kind</a:t>
            </a:r>
            <a:r>
              <a:rPr lang="en-US" dirty="0" smtClean="0"/>
              <a:t>, Clumsy, Dumb, Brainy, Muscular, Jealous (and more).</a:t>
            </a:r>
          </a:p>
        </p:txBody>
      </p:sp>
    </p:spTree>
    <p:extLst>
      <p:ext uri="{BB962C8B-B14F-4D97-AF65-F5344CB8AC3E}">
        <p14:creationId xmlns:p14="http://schemas.microsoft.com/office/powerpoint/2010/main" val="261120407"/>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sp>
        <p:nvSpPr>
          <p:cNvPr id="3" name="Content Placeholder 2"/>
          <p:cNvSpPr>
            <a:spLocks noGrp="1"/>
          </p:cNvSpPr>
          <p:nvPr>
            <p:ph idx="1"/>
          </p:nvPr>
        </p:nvSpPr>
        <p:spPr/>
        <p:txBody>
          <a:bodyPr/>
          <a:lstStyle/>
          <a:p>
            <a:r>
              <a:rPr lang="en-US" dirty="0"/>
              <a:t>Prom Week Social Stuff</a:t>
            </a:r>
          </a:p>
          <a:p>
            <a:pPr lvl="1"/>
            <a:r>
              <a:rPr lang="en-US" dirty="0" smtClean="0"/>
              <a:t>Relationships	</a:t>
            </a:r>
          </a:p>
          <a:p>
            <a:pPr lvl="2"/>
            <a:r>
              <a:rPr lang="en-US" dirty="0" smtClean="0">
                <a:solidFill>
                  <a:srgbClr val="FF0000"/>
                </a:solidFill>
              </a:rPr>
              <a:t>Friends</a:t>
            </a:r>
            <a:r>
              <a:rPr lang="en-US" dirty="0" smtClean="0"/>
              <a:t>, Dating, Enemies.</a:t>
            </a:r>
          </a:p>
          <a:p>
            <a:pPr lvl="1"/>
            <a:r>
              <a:rPr lang="en-US" dirty="0" smtClean="0"/>
              <a:t>Networks</a:t>
            </a:r>
          </a:p>
          <a:p>
            <a:pPr lvl="2"/>
            <a:r>
              <a:rPr lang="en-US" dirty="0" smtClean="0"/>
              <a:t>Cool, Buddy, Romance.</a:t>
            </a:r>
          </a:p>
          <a:p>
            <a:pPr lvl="1"/>
            <a:r>
              <a:rPr lang="en-US" dirty="0" smtClean="0"/>
              <a:t>Statuses</a:t>
            </a:r>
          </a:p>
          <a:p>
            <a:pPr lvl="2"/>
            <a:r>
              <a:rPr lang="en-US" dirty="0" smtClean="0"/>
              <a:t>Embarrassed, </a:t>
            </a:r>
            <a:r>
              <a:rPr lang="en-US" dirty="0" smtClean="0">
                <a:solidFill>
                  <a:schemeClr val="tx1"/>
                </a:solidFill>
              </a:rPr>
              <a:t>Popular</a:t>
            </a:r>
            <a:r>
              <a:rPr lang="en-US" dirty="0" smtClean="0"/>
              <a:t>, Angry At, Has a Crush On, Envious of, Scared of, Grossed Out (and more).</a:t>
            </a:r>
          </a:p>
          <a:p>
            <a:pPr lvl="1"/>
            <a:r>
              <a:rPr lang="en-US" dirty="0" smtClean="0"/>
              <a:t>Traits</a:t>
            </a:r>
          </a:p>
          <a:p>
            <a:pPr lvl="2"/>
            <a:r>
              <a:rPr lang="en-US" dirty="0" smtClean="0">
                <a:solidFill>
                  <a:schemeClr val="tx1"/>
                </a:solidFill>
              </a:rPr>
              <a:t>Kind</a:t>
            </a:r>
            <a:r>
              <a:rPr lang="en-US" dirty="0" smtClean="0"/>
              <a:t>, Clumsy, Dumb, Brainy, Muscular, Jealous (and more).</a:t>
            </a:r>
          </a:p>
        </p:txBody>
      </p:sp>
    </p:spTree>
    <p:extLst>
      <p:ext uri="{BB962C8B-B14F-4D97-AF65-F5344CB8AC3E}">
        <p14:creationId xmlns:p14="http://schemas.microsoft.com/office/powerpoint/2010/main" val="496699451"/>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sp>
        <p:nvSpPr>
          <p:cNvPr id="3" name="Content Placeholder 2"/>
          <p:cNvSpPr>
            <a:spLocks noGrp="1"/>
          </p:cNvSpPr>
          <p:nvPr>
            <p:ph idx="1"/>
          </p:nvPr>
        </p:nvSpPr>
        <p:spPr/>
        <p:txBody>
          <a:bodyPr/>
          <a:lstStyle/>
          <a:p>
            <a:r>
              <a:rPr lang="en-US" dirty="0"/>
              <a:t>Prom Week Social Stuff</a:t>
            </a:r>
          </a:p>
          <a:p>
            <a:pPr lvl="1"/>
            <a:r>
              <a:rPr lang="en-US" dirty="0" smtClean="0"/>
              <a:t>Relationships	</a:t>
            </a:r>
          </a:p>
          <a:p>
            <a:pPr lvl="2"/>
            <a:r>
              <a:rPr lang="en-US" dirty="0" smtClean="0">
                <a:solidFill>
                  <a:srgbClr val="FF0000"/>
                </a:solidFill>
              </a:rPr>
              <a:t>Friends</a:t>
            </a:r>
            <a:r>
              <a:rPr lang="en-US" dirty="0" smtClean="0"/>
              <a:t>, Dating, Enemies.</a:t>
            </a:r>
          </a:p>
          <a:p>
            <a:pPr lvl="1"/>
            <a:r>
              <a:rPr lang="en-US" dirty="0" smtClean="0"/>
              <a:t>Networks</a:t>
            </a:r>
          </a:p>
          <a:p>
            <a:pPr lvl="2"/>
            <a:r>
              <a:rPr lang="en-US" dirty="0" smtClean="0"/>
              <a:t>Cool, Buddy, Romance.</a:t>
            </a:r>
          </a:p>
          <a:p>
            <a:pPr lvl="1"/>
            <a:r>
              <a:rPr lang="en-US" dirty="0" smtClean="0"/>
              <a:t>Statuses</a:t>
            </a:r>
          </a:p>
          <a:p>
            <a:pPr lvl="2"/>
            <a:r>
              <a:rPr lang="en-US" dirty="0" smtClean="0"/>
              <a:t>Embarrassed, </a:t>
            </a:r>
            <a:r>
              <a:rPr lang="en-US" dirty="0" smtClean="0">
                <a:solidFill>
                  <a:schemeClr val="tx1"/>
                </a:solidFill>
              </a:rPr>
              <a:t>Popular</a:t>
            </a:r>
            <a:r>
              <a:rPr lang="en-US" dirty="0" smtClean="0"/>
              <a:t>, Angry At, </a:t>
            </a:r>
            <a:r>
              <a:rPr lang="en-US" dirty="0" smtClean="0">
                <a:solidFill>
                  <a:srgbClr val="FF0000"/>
                </a:solidFill>
              </a:rPr>
              <a:t>Has a Crush On</a:t>
            </a:r>
            <a:r>
              <a:rPr lang="en-US" dirty="0" smtClean="0"/>
              <a:t>, Envious of, Scared of, Grossed Out (and more).</a:t>
            </a:r>
          </a:p>
          <a:p>
            <a:pPr lvl="1"/>
            <a:r>
              <a:rPr lang="en-US" dirty="0" smtClean="0"/>
              <a:t>Traits</a:t>
            </a:r>
          </a:p>
          <a:p>
            <a:pPr lvl="2"/>
            <a:r>
              <a:rPr lang="en-US" dirty="0" smtClean="0">
                <a:solidFill>
                  <a:schemeClr val="tx1"/>
                </a:solidFill>
              </a:rPr>
              <a:t>Kind</a:t>
            </a:r>
            <a:r>
              <a:rPr lang="en-US" dirty="0" smtClean="0"/>
              <a:t>, Clumsy, Dumb, Brainy, Muscular, Jealous (and more).</a:t>
            </a:r>
          </a:p>
        </p:txBody>
      </p:sp>
    </p:spTree>
    <p:extLst>
      <p:ext uri="{BB962C8B-B14F-4D97-AF65-F5344CB8AC3E}">
        <p14:creationId xmlns:p14="http://schemas.microsoft.com/office/powerpoint/2010/main" val="52798018"/>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sp>
        <p:nvSpPr>
          <p:cNvPr id="3" name="Content Placeholder 2"/>
          <p:cNvSpPr>
            <a:spLocks noGrp="1"/>
          </p:cNvSpPr>
          <p:nvPr>
            <p:ph idx="1"/>
          </p:nvPr>
        </p:nvSpPr>
        <p:spPr/>
        <p:txBody>
          <a:bodyPr/>
          <a:lstStyle/>
          <a:p>
            <a:r>
              <a:rPr lang="en-US" dirty="0" smtClean="0"/>
              <a:t>Ensemble</a:t>
            </a:r>
          </a:p>
          <a:p>
            <a:pPr lvl="1"/>
            <a:r>
              <a:rPr lang="en-US" dirty="0" smtClean="0"/>
              <a:t>Relationships	</a:t>
            </a:r>
          </a:p>
          <a:p>
            <a:pPr lvl="2"/>
            <a:r>
              <a:rPr lang="en-US" dirty="0" smtClean="0">
                <a:solidFill>
                  <a:schemeClr val="tx1"/>
                </a:solidFill>
              </a:rPr>
              <a:t>YOUR STUFF HERE.</a:t>
            </a:r>
            <a:endParaRPr lang="en-US" dirty="0" smtClean="0"/>
          </a:p>
          <a:p>
            <a:pPr lvl="1"/>
            <a:r>
              <a:rPr lang="en-US" dirty="0" smtClean="0"/>
              <a:t>Networks</a:t>
            </a:r>
          </a:p>
          <a:p>
            <a:pPr lvl="2"/>
            <a:r>
              <a:rPr lang="en-US" dirty="0">
                <a:solidFill>
                  <a:schemeClr val="tx1"/>
                </a:solidFill>
              </a:rPr>
              <a:t>YOUR STUFF </a:t>
            </a:r>
            <a:r>
              <a:rPr lang="en-US" dirty="0" smtClean="0">
                <a:solidFill>
                  <a:schemeClr val="tx1"/>
                </a:solidFill>
              </a:rPr>
              <a:t>HERE.</a:t>
            </a:r>
            <a:endParaRPr lang="en-US" dirty="0"/>
          </a:p>
          <a:p>
            <a:pPr lvl="1"/>
            <a:r>
              <a:rPr lang="en-US" dirty="0" smtClean="0"/>
              <a:t>Statuses</a:t>
            </a:r>
          </a:p>
          <a:p>
            <a:pPr lvl="2"/>
            <a:r>
              <a:rPr lang="en-US" dirty="0">
                <a:solidFill>
                  <a:schemeClr val="tx1"/>
                </a:solidFill>
              </a:rPr>
              <a:t>YOUR STUFF </a:t>
            </a:r>
            <a:r>
              <a:rPr lang="en-US" dirty="0" smtClean="0">
                <a:solidFill>
                  <a:schemeClr val="tx1"/>
                </a:solidFill>
              </a:rPr>
              <a:t>HERE.</a:t>
            </a:r>
            <a:endParaRPr lang="en-US" dirty="0"/>
          </a:p>
          <a:p>
            <a:pPr lvl="1"/>
            <a:r>
              <a:rPr lang="en-US" dirty="0" smtClean="0"/>
              <a:t>Traits</a:t>
            </a:r>
          </a:p>
          <a:p>
            <a:pPr lvl="2"/>
            <a:r>
              <a:rPr lang="en-US" dirty="0">
                <a:solidFill>
                  <a:schemeClr val="tx1"/>
                </a:solidFill>
              </a:rPr>
              <a:t>YOUR STUFF </a:t>
            </a:r>
            <a:r>
              <a:rPr lang="en-US" dirty="0" smtClean="0">
                <a:solidFill>
                  <a:schemeClr val="tx1"/>
                </a:solidFill>
              </a:rPr>
              <a:t>HERE.</a:t>
            </a:r>
            <a:endParaRPr lang="en-US" dirty="0"/>
          </a:p>
        </p:txBody>
      </p:sp>
    </p:spTree>
    <p:extLst>
      <p:ext uri="{BB962C8B-B14F-4D97-AF65-F5344CB8AC3E}">
        <p14:creationId xmlns:p14="http://schemas.microsoft.com/office/powerpoint/2010/main" val="1407929441"/>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sp>
        <p:nvSpPr>
          <p:cNvPr id="3" name="Content Placeholder 2"/>
          <p:cNvSpPr>
            <a:spLocks noGrp="1"/>
          </p:cNvSpPr>
          <p:nvPr>
            <p:ph idx="1"/>
          </p:nvPr>
        </p:nvSpPr>
        <p:spPr/>
        <p:txBody>
          <a:bodyPr/>
          <a:lstStyle/>
          <a:p>
            <a:r>
              <a:rPr lang="en-US" dirty="0" smtClean="0"/>
              <a:t>Ensemble</a:t>
            </a:r>
          </a:p>
          <a:p>
            <a:pPr lvl="1"/>
            <a:r>
              <a:rPr lang="en-US" dirty="0" smtClean="0"/>
              <a:t>YOUR CATEGORY OF STUFF HERE	</a:t>
            </a:r>
          </a:p>
          <a:p>
            <a:pPr lvl="2"/>
            <a:r>
              <a:rPr lang="en-US" dirty="0" smtClean="0">
                <a:solidFill>
                  <a:schemeClr val="tx1"/>
                </a:solidFill>
              </a:rPr>
              <a:t>YOUR STUFF HERE.</a:t>
            </a:r>
            <a:endParaRPr lang="en-US" dirty="0" smtClean="0"/>
          </a:p>
          <a:p>
            <a:pPr lvl="1"/>
            <a:r>
              <a:rPr lang="en-US" dirty="0"/>
              <a:t>YOUR CATEGORY OF STUFF HERE</a:t>
            </a:r>
            <a:endParaRPr lang="en-US" dirty="0" smtClean="0"/>
          </a:p>
          <a:p>
            <a:pPr lvl="2"/>
            <a:r>
              <a:rPr lang="en-US" dirty="0">
                <a:solidFill>
                  <a:schemeClr val="tx1"/>
                </a:solidFill>
              </a:rPr>
              <a:t>YOUR STUFF </a:t>
            </a:r>
            <a:r>
              <a:rPr lang="en-US" dirty="0" smtClean="0">
                <a:solidFill>
                  <a:schemeClr val="tx1"/>
                </a:solidFill>
              </a:rPr>
              <a:t>HERE.</a:t>
            </a:r>
            <a:endParaRPr lang="en-US" dirty="0"/>
          </a:p>
          <a:p>
            <a:pPr lvl="1"/>
            <a:r>
              <a:rPr lang="en-US" dirty="0"/>
              <a:t>YOUR CATEGORY OF STUFF HERE</a:t>
            </a:r>
            <a:endParaRPr lang="en-US" dirty="0" smtClean="0"/>
          </a:p>
          <a:p>
            <a:pPr lvl="2"/>
            <a:r>
              <a:rPr lang="en-US" dirty="0">
                <a:solidFill>
                  <a:schemeClr val="tx1"/>
                </a:solidFill>
              </a:rPr>
              <a:t>YOUR STUFF </a:t>
            </a:r>
            <a:r>
              <a:rPr lang="en-US" dirty="0" smtClean="0">
                <a:solidFill>
                  <a:schemeClr val="tx1"/>
                </a:solidFill>
              </a:rPr>
              <a:t>HERE.</a:t>
            </a:r>
            <a:endParaRPr lang="en-US" dirty="0"/>
          </a:p>
          <a:p>
            <a:pPr lvl="1"/>
            <a:r>
              <a:rPr lang="en-US" dirty="0"/>
              <a:t>YOUR CATEGORY OF STUFF HERE</a:t>
            </a:r>
            <a:endParaRPr lang="en-US" dirty="0" smtClean="0"/>
          </a:p>
          <a:p>
            <a:pPr lvl="2"/>
            <a:r>
              <a:rPr lang="en-US" dirty="0">
                <a:solidFill>
                  <a:schemeClr val="tx1"/>
                </a:solidFill>
              </a:rPr>
              <a:t>YOUR STUFF </a:t>
            </a:r>
            <a:r>
              <a:rPr lang="en-US" dirty="0" smtClean="0">
                <a:solidFill>
                  <a:schemeClr val="tx1"/>
                </a:solidFill>
              </a:rPr>
              <a:t>HERE.</a:t>
            </a:r>
            <a:endParaRPr lang="en-US" dirty="0"/>
          </a:p>
        </p:txBody>
      </p:sp>
    </p:spTree>
    <p:extLst>
      <p:ext uri="{BB962C8B-B14F-4D97-AF65-F5344CB8AC3E}">
        <p14:creationId xmlns:p14="http://schemas.microsoft.com/office/powerpoint/2010/main" val="3745549737"/>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pic>
        <p:nvPicPr>
          <p:cNvPr id="9" name="Picture 8" descr="naomi-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400" y="3259992"/>
            <a:ext cx="609601" cy="609601"/>
          </a:xfrm>
          <a:prstGeom prst="rect">
            <a:avLst/>
          </a:prstGeom>
        </p:spPr>
      </p:pic>
      <p:pic>
        <p:nvPicPr>
          <p:cNvPr id="10" name="Picture 9" descr="zack-portrai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2057400"/>
            <a:ext cx="609600" cy="609600"/>
          </a:xfrm>
          <a:prstGeom prst="rect">
            <a:avLst/>
          </a:prstGeom>
        </p:spPr>
      </p:pic>
      <p:sp>
        <p:nvSpPr>
          <p:cNvPr id="12" name="TextBox 11"/>
          <p:cNvSpPr txBox="1"/>
          <p:nvPr/>
        </p:nvSpPr>
        <p:spPr bwMode="auto">
          <a:xfrm>
            <a:off x="9906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Traits</a:t>
            </a:r>
          </a:p>
        </p:txBody>
      </p:sp>
      <p:pic>
        <p:nvPicPr>
          <p:cNvPr id="27" name="Picture 26" descr="debbie-portrai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2133600"/>
            <a:ext cx="533400" cy="533400"/>
          </a:xfrm>
          <a:prstGeom prst="rect">
            <a:avLst/>
          </a:prstGeom>
        </p:spPr>
      </p:pic>
      <p:pic>
        <p:nvPicPr>
          <p:cNvPr id="28" name="Picture 27" descr="oswald-portra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7400" y="2133600"/>
            <a:ext cx="533400" cy="533400"/>
          </a:xfrm>
          <a:prstGeom prst="rect">
            <a:avLst/>
          </a:prstGeom>
        </p:spPr>
      </p:pic>
      <p:sp>
        <p:nvSpPr>
          <p:cNvPr id="29" name="Left-Right Arrow 28"/>
          <p:cNvSpPr/>
          <p:nvPr/>
        </p:nvSpPr>
        <p:spPr>
          <a:xfrm>
            <a:off x="3886200" y="2057400"/>
            <a:ext cx="1447800" cy="609600"/>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Friends</a:t>
            </a:r>
            <a:endParaRPr lang="en-US" dirty="0"/>
          </a:p>
        </p:txBody>
      </p:sp>
      <p:pic>
        <p:nvPicPr>
          <p:cNvPr id="30" name="Picture 29" descr="naomi-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76600" y="3259992"/>
            <a:ext cx="609601" cy="609601"/>
          </a:xfrm>
          <a:prstGeom prst="rect">
            <a:avLst/>
          </a:prstGeom>
        </p:spPr>
      </p:pic>
      <p:pic>
        <p:nvPicPr>
          <p:cNvPr id="31" name="Picture 30" descr="zack-portrai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3276600"/>
            <a:ext cx="609600" cy="609600"/>
          </a:xfrm>
          <a:prstGeom prst="rect">
            <a:avLst/>
          </a:prstGeom>
        </p:spPr>
      </p:pic>
      <p:sp>
        <p:nvSpPr>
          <p:cNvPr id="32" name="Left-Right Arrow 31"/>
          <p:cNvSpPr/>
          <p:nvPr/>
        </p:nvSpPr>
        <p:spPr>
          <a:xfrm>
            <a:off x="3886200" y="3276600"/>
            <a:ext cx="1447800" cy="609600"/>
          </a:xfrm>
          <a:prstGeom prst="leftRightArrow">
            <a:avLst/>
          </a:prstGeom>
          <a:solidFill>
            <a:srgbClr val="FF0000"/>
          </a:solidFill>
          <a:ln>
            <a:solidFill>
              <a:srgbClr val="FF66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Dating</a:t>
            </a:r>
            <a:endParaRPr lang="en-US" dirty="0"/>
          </a:p>
        </p:txBody>
      </p:sp>
      <p:sp>
        <p:nvSpPr>
          <p:cNvPr id="33" name="TextBox 32"/>
          <p:cNvSpPr txBox="1"/>
          <p:nvPr/>
        </p:nvSpPr>
        <p:spPr bwMode="auto">
          <a:xfrm>
            <a:off x="36576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Relationships</a:t>
            </a:r>
          </a:p>
        </p:txBody>
      </p:sp>
      <p:pic>
        <p:nvPicPr>
          <p:cNvPr id="35" name="Picture 34" descr="oswald-portra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200" y="2133600"/>
            <a:ext cx="533400" cy="533400"/>
          </a:xfrm>
          <a:prstGeom prst="rect">
            <a:avLst/>
          </a:prstGeom>
        </p:spPr>
      </p:pic>
      <p:sp>
        <p:nvSpPr>
          <p:cNvPr id="40" name="TextBox 39"/>
          <p:cNvSpPr txBox="1"/>
          <p:nvPr/>
        </p:nvSpPr>
        <p:spPr bwMode="auto">
          <a:xfrm>
            <a:off x="69342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Networks</a:t>
            </a:r>
          </a:p>
        </p:txBody>
      </p:sp>
      <p:sp>
        <p:nvSpPr>
          <p:cNvPr id="42" name="Right Arrow 41"/>
          <p:cNvSpPr/>
          <p:nvPr/>
        </p:nvSpPr>
        <p:spPr>
          <a:xfrm>
            <a:off x="685800" y="2133600"/>
            <a:ext cx="1447800" cy="60960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Arrogant</a:t>
            </a:r>
            <a:endParaRPr lang="en-US" dirty="0"/>
          </a:p>
        </p:txBody>
      </p:sp>
      <p:sp>
        <p:nvSpPr>
          <p:cNvPr id="43" name="Left Arrow 42"/>
          <p:cNvSpPr/>
          <p:nvPr/>
        </p:nvSpPr>
        <p:spPr>
          <a:xfrm>
            <a:off x="762000" y="3276600"/>
            <a:ext cx="1524000" cy="637032"/>
          </a:xfrm>
          <a:prstGeom prst="lef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Brainy</a:t>
            </a:r>
            <a:endParaRPr lang="en-US" dirty="0"/>
          </a:p>
        </p:txBody>
      </p:sp>
      <p:pic>
        <p:nvPicPr>
          <p:cNvPr id="44" name="Picture 43" descr="nicholas-portrai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305800" y="2057400"/>
            <a:ext cx="609600" cy="609600"/>
          </a:xfrm>
          <a:prstGeom prst="rect">
            <a:avLst/>
          </a:prstGeom>
        </p:spPr>
      </p:pic>
      <p:cxnSp>
        <p:nvCxnSpPr>
          <p:cNvPr id="46" name="Straight Arrow Connector 45"/>
          <p:cNvCxnSpPr/>
          <p:nvPr/>
        </p:nvCxnSpPr>
        <p:spPr>
          <a:xfrm>
            <a:off x="7010400" y="2209800"/>
            <a:ext cx="1219200"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bwMode="auto">
          <a:xfrm>
            <a:off x="6934200" y="22522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87</a:t>
            </a:r>
          </a:p>
        </p:txBody>
      </p:sp>
      <p:cxnSp>
        <p:nvCxnSpPr>
          <p:cNvPr id="49" name="Straight Arrow Connector 48"/>
          <p:cNvCxnSpPr/>
          <p:nvPr/>
        </p:nvCxnSpPr>
        <p:spPr>
          <a:xfrm flipH="1">
            <a:off x="7010400" y="2590800"/>
            <a:ext cx="1143000"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bwMode="auto">
          <a:xfrm>
            <a:off x="7848600" y="22522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91</a:t>
            </a:r>
          </a:p>
        </p:txBody>
      </p:sp>
      <p:cxnSp>
        <p:nvCxnSpPr>
          <p:cNvPr id="52" name="Straight Arrow Connector 51"/>
          <p:cNvCxnSpPr/>
          <p:nvPr/>
        </p:nvCxnSpPr>
        <p:spPr>
          <a:xfrm>
            <a:off x="7010400" y="3429000"/>
            <a:ext cx="1219200" cy="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bwMode="auto">
          <a:xfrm>
            <a:off x="6934200" y="34714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1600" kern="0" dirty="0" smtClean="0">
                <a:solidFill>
                  <a:srgbClr val="161A1C"/>
                </a:solidFill>
                <a:latin typeface="Calibri" pitchFamily="34" charset="0"/>
              </a:rPr>
              <a:t>24</a:t>
            </a:r>
            <a:endPar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cxnSp>
        <p:nvCxnSpPr>
          <p:cNvPr id="54" name="Straight Arrow Connector 53"/>
          <p:cNvCxnSpPr/>
          <p:nvPr/>
        </p:nvCxnSpPr>
        <p:spPr>
          <a:xfrm flipH="1">
            <a:off x="7010400" y="3810000"/>
            <a:ext cx="1143000" cy="0"/>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bwMode="auto">
          <a:xfrm>
            <a:off x="7848600" y="34714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99</a:t>
            </a:r>
          </a:p>
        </p:txBody>
      </p:sp>
      <p:pic>
        <p:nvPicPr>
          <p:cNvPr id="56" name="Picture 55" descr="mave-portra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324600" y="3276600"/>
            <a:ext cx="596869" cy="596869"/>
          </a:xfrm>
          <a:prstGeom prst="rect">
            <a:avLst/>
          </a:prstGeom>
        </p:spPr>
      </p:pic>
      <p:pic>
        <p:nvPicPr>
          <p:cNvPr id="57" name="Picture 56" descr="lil-portrai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05800" y="3276600"/>
            <a:ext cx="609600" cy="609600"/>
          </a:xfrm>
          <a:prstGeom prst="rect">
            <a:avLst/>
          </a:prstGeom>
        </p:spPr>
      </p:pic>
    </p:spTree>
    <p:extLst>
      <p:ext uri="{BB962C8B-B14F-4D97-AF65-F5344CB8AC3E}">
        <p14:creationId xmlns:p14="http://schemas.microsoft.com/office/powerpoint/2010/main" val="8065626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CYOA Possibility Space</a:t>
            </a:r>
            <a:endParaRPr lang="en-US" dirty="0"/>
          </a:p>
        </p:txBody>
      </p:sp>
      <p:pic>
        <p:nvPicPr>
          <p:cNvPr id="4" name="Content Placeholder 3" descr="CYOA1MapForWeb.jpg"/>
          <p:cNvPicPr>
            <a:picLocks noGrp="1" noChangeAspect="1"/>
          </p:cNvPicPr>
          <p:nvPr>
            <p:ph idx="1"/>
          </p:nvPr>
        </p:nvPicPr>
        <p:blipFill>
          <a:blip r:embed="rId3">
            <a:extLst>
              <a:ext uri="{28A0092B-C50C-407E-A947-70E740481C1C}">
                <a14:useLocalDpi xmlns:a14="http://schemas.microsoft.com/office/drawing/2010/main" val="0"/>
              </a:ext>
            </a:extLst>
          </a:blip>
          <a:srcRect t="-1172" b="-1172"/>
          <a:stretch>
            <a:fillRect/>
          </a:stretch>
        </p:blipFill>
        <p:spPr/>
      </p:pic>
      <p:pic>
        <p:nvPicPr>
          <p:cNvPr id="5" name="Picture 4" descr="cyoa001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2741" y="3276600"/>
            <a:ext cx="2021259" cy="3352800"/>
          </a:xfrm>
          <a:prstGeom prst="rect">
            <a:avLst/>
          </a:prstGeom>
        </p:spPr>
      </p:pic>
    </p:spTree>
    <p:extLst>
      <p:ext uri="{BB962C8B-B14F-4D97-AF65-F5344CB8AC3E}">
        <p14:creationId xmlns:p14="http://schemas.microsoft.com/office/powerpoint/2010/main" val="4257947996"/>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pic>
        <p:nvPicPr>
          <p:cNvPr id="9" name="Picture 8" descr="naomi-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400" y="3259992"/>
            <a:ext cx="609601" cy="609601"/>
          </a:xfrm>
          <a:prstGeom prst="rect">
            <a:avLst/>
          </a:prstGeom>
        </p:spPr>
      </p:pic>
      <p:pic>
        <p:nvPicPr>
          <p:cNvPr id="10" name="Picture 9" descr="zack-portrai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2057400"/>
            <a:ext cx="609600" cy="609600"/>
          </a:xfrm>
          <a:prstGeom prst="rect">
            <a:avLst/>
          </a:prstGeom>
        </p:spPr>
      </p:pic>
      <p:sp>
        <p:nvSpPr>
          <p:cNvPr id="12" name="TextBox 11"/>
          <p:cNvSpPr txBox="1"/>
          <p:nvPr/>
        </p:nvSpPr>
        <p:spPr bwMode="auto">
          <a:xfrm>
            <a:off x="9906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Traits</a:t>
            </a:r>
          </a:p>
        </p:txBody>
      </p:sp>
      <p:pic>
        <p:nvPicPr>
          <p:cNvPr id="27" name="Picture 26" descr="debbie-portrai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2133600"/>
            <a:ext cx="533400" cy="533400"/>
          </a:xfrm>
          <a:prstGeom prst="rect">
            <a:avLst/>
          </a:prstGeom>
        </p:spPr>
      </p:pic>
      <p:pic>
        <p:nvPicPr>
          <p:cNvPr id="28" name="Picture 27" descr="oswald-portra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7400" y="2133600"/>
            <a:ext cx="533400" cy="533400"/>
          </a:xfrm>
          <a:prstGeom prst="rect">
            <a:avLst/>
          </a:prstGeom>
        </p:spPr>
      </p:pic>
      <p:sp>
        <p:nvSpPr>
          <p:cNvPr id="29" name="Left-Right Arrow 28"/>
          <p:cNvSpPr/>
          <p:nvPr/>
        </p:nvSpPr>
        <p:spPr>
          <a:xfrm>
            <a:off x="3886200" y="2057400"/>
            <a:ext cx="1447800" cy="609600"/>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Friends</a:t>
            </a:r>
            <a:endParaRPr lang="en-US" dirty="0"/>
          </a:p>
        </p:txBody>
      </p:sp>
      <p:pic>
        <p:nvPicPr>
          <p:cNvPr id="30" name="Picture 29" descr="naomi-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76600" y="3259992"/>
            <a:ext cx="609601" cy="609601"/>
          </a:xfrm>
          <a:prstGeom prst="rect">
            <a:avLst/>
          </a:prstGeom>
        </p:spPr>
      </p:pic>
      <p:pic>
        <p:nvPicPr>
          <p:cNvPr id="31" name="Picture 30" descr="zack-portrai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3276600"/>
            <a:ext cx="609600" cy="609600"/>
          </a:xfrm>
          <a:prstGeom prst="rect">
            <a:avLst/>
          </a:prstGeom>
        </p:spPr>
      </p:pic>
      <p:sp>
        <p:nvSpPr>
          <p:cNvPr id="32" name="Left-Right Arrow 31"/>
          <p:cNvSpPr/>
          <p:nvPr/>
        </p:nvSpPr>
        <p:spPr>
          <a:xfrm>
            <a:off x="3886200" y="3276600"/>
            <a:ext cx="1447800" cy="609600"/>
          </a:xfrm>
          <a:prstGeom prst="leftRightArrow">
            <a:avLst/>
          </a:prstGeom>
          <a:solidFill>
            <a:srgbClr val="FF0000"/>
          </a:solidFill>
          <a:ln>
            <a:solidFill>
              <a:srgbClr val="FF66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Dating</a:t>
            </a:r>
            <a:endParaRPr lang="en-US" dirty="0"/>
          </a:p>
        </p:txBody>
      </p:sp>
      <p:sp>
        <p:nvSpPr>
          <p:cNvPr id="33" name="TextBox 32"/>
          <p:cNvSpPr txBox="1"/>
          <p:nvPr/>
        </p:nvSpPr>
        <p:spPr bwMode="auto">
          <a:xfrm>
            <a:off x="36576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Relationships</a:t>
            </a:r>
          </a:p>
        </p:txBody>
      </p:sp>
      <p:pic>
        <p:nvPicPr>
          <p:cNvPr id="35" name="Picture 34" descr="oswald-portra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200" y="2133600"/>
            <a:ext cx="533400" cy="533400"/>
          </a:xfrm>
          <a:prstGeom prst="rect">
            <a:avLst/>
          </a:prstGeom>
        </p:spPr>
      </p:pic>
      <p:sp>
        <p:nvSpPr>
          <p:cNvPr id="40" name="TextBox 39"/>
          <p:cNvSpPr txBox="1"/>
          <p:nvPr/>
        </p:nvSpPr>
        <p:spPr bwMode="auto">
          <a:xfrm>
            <a:off x="69342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Networks</a:t>
            </a:r>
          </a:p>
        </p:txBody>
      </p:sp>
      <p:sp>
        <p:nvSpPr>
          <p:cNvPr id="42" name="Right Arrow 41"/>
          <p:cNvSpPr/>
          <p:nvPr/>
        </p:nvSpPr>
        <p:spPr>
          <a:xfrm>
            <a:off x="685800" y="2133600"/>
            <a:ext cx="1447800" cy="60960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Arrogant</a:t>
            </a:r>
            <a:endParaRPr lang="en-US" dirty="0"/>
          </a:p>
        </p:txBody>
      </p:sp>
      <p:sp>
        <p:nvSpPr>
          <p:cNvPr id="43" name="Left Arrow 42"/>
          <p:cNvSpPr/>
          <p:nvPr/>
        </p:nvSpPr>
        <p:spPr>
          <a:xfrm>
            <a:off x="762000" y="3276600"/>
            <a:ext cx="1524000" cy="637032"/>
          </a:xfrm>
          <a:prstGeom prst="lef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Brainy</a:t>
            </a:r>
            <a:endParaRPr lang="en-US" dirty="0"/>
          </a:p>
        </p:txBody>
      </p:sp>
      <p:pic>
        <p:nvPicPr>
          <p:cNvPr id="44" name="Picture 43" descr="nicholas-portrai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305800" y="2057400"/>
            <a:ext cx="609600" cy="609600"/>
          </a:xfrm>
          <a:prstGeom prst="rect">
            <a:avLst/>
          </a:prstGeom>
        </p:spPr>
      </p:pic>
      <p:cxnSp>
        <p:nvCxnSpPr>
          <p:cNvPr id="46" name="Straight Arrow Connector 45"/>
          <p:cNvCxnSpPr/>
          <p:nvPr/>
        </p:nvCxnSpPr>
        <p:spPr>
          <a:xfrm>
            <a:off x="7010400" y="2209800"/>
            <a:ext cx="1219200"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bwMode="auto">
          <a:xfrm>
            <a:off x="6934200" y="22522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87</a:t>
            </a:r>
          </a:p>
        </p:txBody>
      </p:sp>
      <p:cxnSp>
        <p:nvCxnSpPr>
          <p:cNvPr id="49" name="Straight Arrow Connector 48"/>
          <p:cNvCxnSpPr/>
          <p:nvPr/>
        </p:nvCxnSpPr>
        <p:spPr>
          <a:xfrm flipH="1">
            <a:off x="7010400" y="2590800"/>
            <a:ext cx="1143000"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bwMode="auto">
          <a:xfrm>
            <a:off x="7848600" y="22522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91</a:t>
            </a:r>
          </a:p>
        </p:txBody>
      </p:sp>
      <p:cxnSp>
        <p:nvCxnSpPr>
          <p:cNvPr id="52" name="Straight Arrow Connector 51"/>
          <p:cNvCxnSpPr/>
          <p:nvPr/>
        </p:nvCxnSpPr>
        <p:spPr>
          <a:xfrm>
            <a:off x="7010400" y="3429000"/>
            <a:ext cx="1219200" cy="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bwMode="auto">
          <a:xfrm>
            <a:off x="6934200" y="34714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1600" kern="0" dirty="0" smtClean="0">
                <a:solidFill>
                  <a:srgbClr val="161A1C"/>
                </a:solidFill>
                <a:latin typeface="Calibri" pitchFamily="34" charset="0"/>
              </a:rPr>
              <a:t>24</a:t>
            </a:r>
            <a:endPar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cxnSp>
        <p:nvCxnSpPr>
          <p:cNvPr id="54" name="Straight Arrow Connector 53"/>
          <p:cNvCxnSpPr/>
          <p:nvPr/>
        </p:nvCxnSpPr>
        <p:spPr>
          <a:xfrm flipH="1">
            <a:off x="7010400" y="3810000"/>
            <a:ext cx="1143000" cy="0"/>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bwMode="auto">
          <a:xfrm>
            <a:off x="7848600" y="34714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99</a:t>
            </a:r>
          </a:p>
        </p:txBody>
      </p:sp>
      <p:pic>
        <p:nvPicPr>
          <p:cNvPr id="56" name="Picture 55" descr="mave-portra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324600" y="3276600"/>
            <a:ext cx="596869" cy="596869"/>
          </a:xfrm>
          <a:prstGeom prst="rect">
            <a:avLst/>
          </a:prstGeom>
        </p:spPr>
      </p:pic>
      <p:pic>
        <p:nvPicPr>
          <p:cNvPr id="57" name="Picture 56" descr="lil-portrai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05800" y="3276600"/>
            <a:ext cx="609600" cy="609600"/>
          </a:xfrm>
          <a:prstGeom prst="rect">
            <a:avLst/>
          </a:prstGeom>
        </p:spPr>
      </p:pic>
      <p:sp>
        <p:nvSpPr>
          <p:cNvPr id="3" name="TextBox 2"/>
          <p:cNvSpPr txBox="1"/>
          <p:nvPr/>
        </p:nvSpPr>
        <p:spPr bwMode="auto">
          <a:xfrm>
            <a:off x="914400" y="4343400"/>
            <a:ext cx="1752600" cy="4572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3366FF"/>
                </a:solidFill>
                <a:effectLst/>
                <a:uLnTx/>
                <a:uFillTx/>
                <a:latin typeface="Calibri" pitchFamily="34" charset="0"/>
                <a:ea typeface="+mn-ea"/>
                <a:cs typeface="+mn-cs"/>
              </a:rPr>
              <a:t>Boolean</a:t>
            </a:r>
          </a:p>
        </p:txBody>
      </p:sp>
      <p:sp>
        <p:nvSpPr>
          <p:cNvPr id="4" name="TextBox 3"/>
          <p:cNvSpPr txBox="1"/>
          <p:nvPr/>
        </p:nvSpPr>
        <p:spPr bwMode="auto">
          <a:xfrm>
            <a:off x="4038600" y="4343400"/>
            <a:ext cx="12192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3366FF"/>
                </a:solidFill>
                <a:effectLst/>
                <a:uLnTx/>
                <a:uFillTx/>
                <a:latin typeface="Calibri" pitchFamily="34" charset="0"/>
                <a:ea typeface="+mn-ea"/>
                <a:cs typeface="+mn-cs"/>
              </a:rPr>
              <a:t>Boolean</a:t>
            </a:r>
          </a:p>
        </p:txBody>
      </p:sp>
      <p:sp>
        <p:nvSpPr>
          <p:cNvPr id="5" name="TextBox 4"/>
          <p:cNvSpPr txBox="1"/>
          <p:nvPr/>
        </p:nvSpPr>
        <p:spPr bwMode="auto">
          <a:xfrm>
            <a:off x="7086600" y="4343400"/>
            <a:ext cx="990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chemeClr val="accent3">
                    <a:lumMod val="75000"/>
                  </a:schemeClr>
                </a:solidFill>
                <a:effectLst/>
                <a:uLnTx/>
                <a:uFillTx/>
                <a:latin typeface="Calibri" pitchFamily="34" charset="0"/>
                <a:ea typeface="+mn-ea"/>
                <a:cs typeface="+mn-cs"/>
              </a:rPr>
              <a:t>Scalar</a:t>
            </a:r>
          </a:p>
        </p:txBody>
      </p:sp>
    </p:spTree>
    <p:extLst>
      <p:ext uri="{BB962C8B-B14F-4D97-AF65-F5344CB8AC3E}">
        <p14:creationId xmlns:p14="http://schemas.microsoft.com/office/powerpoint/2010/main" val="2046853061"/>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pic>
        <p:nvPicPr>
          <p:cNvPr id="9" name="Picture 8" descr="naomi-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400" y="3259992"/>
            <a:ext cx="609601" cy="609601"/>
          </a:xfrm>
          <a:prstGeom prst="rect">
            <a:avLst/>
          </a:prstGeom>
        </p:spPr>
      </p:pic>
      <p:pic>
        <p:nvPicPr>
          <p:cNvPr id="10" name="Picture 9" descr="zack-portrai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2057400"/>
            <a:ext cx="609600" cy="609600"/>
          </a:xfrm>
          <a:prstGeom prst="rect">
            <a:avLst/>
          </a:prstGeom>
        </p:spPr>
      </p:pic>
      <p:sp>
        <p:nvSpPr>
          <p:cNvPr id="12" name="TextBox 11"/>
          <p:cNvSpPr txBox="1"/>
          <p:nvPr/>
        </p:nvSpPr>
        <p:spPr bwMode="auto">
          <a:xfrm>
            <a:off x="9906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Traits</a:t>
            </a:r>
          </a:p>
        </p:txBody>
      </p:sp>
      <p:pic>
        <p:nvPicPr>
          <p:cNvPr id="27" name="Picture 26" descr="debbie-portrai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2133600"/>
            <a:ext cx="533400" cy="533400"/>
          </a:xfrm>
          <a:prstGeom prst="rect">
            <a:avLst/>
          </a:prstGeom>
        </p:spPr>
      </p:pic>
      <p:pic>
        <p:nvPicPr>
          <p:cNvPr id="28" name="Picture 27" descr="oswald-portra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7400" y="2133600"/>
            <a:ext cx="533400" cy="533400"/>
          </a:xfrm>
          <a:prstGeom prst="rect">
            <a:avLst/>
          </a:prstGeom>
        </p:spPr>
      </p:pic>
      <p:sp>
        <p:nvSpPr>
          <p:cNvPr id="29" name="Left-Right Arrow 28"/>
          <p:cNvSpPr/>
          <p:nvPr/>
        </p:nvSpPr>
        <p:spPr>
          <a:xfrm>
            <a:off x="3886200" y="2057400"/>
            <a:ext cx="1447800" cy="609600"/>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Friends</a:t>
            </a:r>
            <a:endParaRPr lang="en-US" dirty="0"/>
          </a:p>
        </p:txBody>
      </p:sp>
      <p:pic>
        <p:nvPicPr>
          <p:cNvPr id="30" name="Picture 29" descr="naomi-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76600" y="3259992"/>
            <a:ext cx="609601" cy="609601"/>
          </a:xfrm>
          <a:prstGeom prst="rect">
            <a:avLst/>
          </a:prstGeom>
        </p:spPr>
      </p:pic>
      <p:pic>
        <p:nvPicPr>
          <p:cNvPr id="31" name="Picture 30" descr="zack-portrai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3276600"/>
            <a:ext cx="609600" cy="609600"/>
          </a:xfrm>
          <a:prstGeom prst="rect">
            <a:avLst/>
          </a:prstGeom>
        </p:spPr>
      </p:pic>
      <p:sp>
        <p:nvSpPr>
          <p:cNvPr id="32" name="Left-Right Arrow 31"/>
          <p:cNvSpPr/>
          <p:nvPr/>
        </p:nvSpPr>
        <p:spPr>
          <a:xfrm>
            <a:off x="3886200" y="3276600"/>
            <a:ext cx="1447800" cy="609600"/>
          </a:xfrm>
          <a:prstGeom prst="leftRightArrow">
            <a:avLst/>
          </a:prstGeom>
          <a:solidFill>
            <a:srgbClr val="FF0000"/>
          </a:solidFill>
          <a:ln>
            <a:solidFill>
              <a:srgbClr val="FF66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Dating</a:t>
            </a:r>
            <a:endParaRPr lang="en-US" dirty="0"/>
          </a:p>
        </p:txBody>
      </p:sp>
      <p:sp>
        <p:nvSpPr>
          <p:cNvPr id="33" name="TextBox 32"/>
          <p:cNvSpPr txBox="1"/>
          <p:nvPr/>
        </p:nvSpPr>
        <p:spPr bwMode="auto">
          <a:xfrm>
            <a:off x="36576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Relationships</a:t>
            </a:r>
          </a:p>
        </p:txBody>
      </p:sp>
      <p:pic>
        <p:nvPicPr>
          <p:cNvPr id="35" name="Picture 34" descr="oswald-portra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200" y="2133600"/>
            <a:ext cx="533400" cy="533400"/>
          </a:xfrm>
          <a:prstGeom prst="rect">
            <a:avLst/>
          </a:prstGeom>
        </p:spPr>
      </p:pic>
      <p:sp>
        <p:nvSpPr>
          <p:cNvPr id="40" name="TextBox 39"/>
          <p:cNvSpPr txBox="1"/>
          <p:nvPr/>
        </p:nvSpPr>
        <p:spPr bwMode="auto">
          <a:xfrm>
            <a:off x="69342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Networks</a:t>
            </a:r>
          </a:p>
        </p:txBody>
      </p:sp>
      <p:sp>
        <p:nvSpPr>
          <p:cNvPr id="42" name="Right Arrow 41"/>
          <p:cNvSpPr/>
          <p:nvPr/>
        </p:nvSpPr>
        <p:spPr>
          <a:xfrm>
            <a:off x="685800" y="2133600"/>
            <a:ext cx="1447800" cy="60960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Arrogant</a:t>
            </a:r>
            <a:endParaRPr lang="en-US" dirty="0"/>
          </a:p>
        </p:txBody>
      </p:sp>
      <p:sp>
        <p:nvSpPr>
          <p:cNvPr id="43" name="Left Arrow 42"/>
          <p:cNvSpPr/>
          <p:nvPr/>
        </p:nvSpPr>
        <p:spPr>
          <a:xfrm>
            <a:off x="762000" y="3276600"/>
            <a:ext cx="1524000" cy="637032"/>
          </a:xfrm>
          <a:prstGeom prst="lef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Brainy</a:t>
            </a:r>
            <a:endParaRPr lang="en-US" dirty="0"/>
          </a:p>
        </p:txBody>
      </p:sp>
      <p:pic>
        <p:nvPicPr>
          <p:cNvPr id="44" name="Picture 43" descr="nicholas-portrai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305800" y="2057400"/>
            <a:ext cx="609600" cy="609600"/>
          </a:xfrm>
          <a:prstGeom prst="rect">
            <a:avLst/>
          </a:prstGeom>
        </p:spPr>
      </p:pic>
      <p:cxnSp>
        <p:nvCxnSpPr>
          <p:cNvPr id="46" name="Straight Arrow Connector 45"/>
          <p:cNvCxnSpPr/>
          <p:nvPr/>
        </p:nvCxnSpPr>
        <p:spPr>
          <a:xfrm>
            <a:off x="7010400" y="2209800"/>
            <a:ext cx="1219200"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bwMode="auto">
          <a:xfrm>
            <a:off x="6934200" y="22522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87</a:t>
            </a:r>
          </a:p>
        </p:txBody>
      </p:sp>
      <p:cxnSp>
        <p:nvCxnSpPr>
          <p:cNvPr id="49" name="Straight Arrow Connector 48"/>
          <p:cNvCxnSpPr/>
          <p:nvPr/>
        </p:nvCxnSpPr>
        <p:spPr>
          <a:xfrm flipH="1">
            <a:off x="7010400" y="2590800"/>
            <a:ext cx="1143000"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bwMode="auto">
          <a:xfrm>
            <a:off x="7848600" y="22522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91</a:t>
            </a:r>
          </a:p>
        </p:txBody>
      </p:sp>
      <p:cxnSp>
        <p:nvCxnSpPr>
          <p:cNvPr id="52" name="Straight Arrow Connector 51"/>
          <p:cNvCxnSpPr/>
          <p:nvPr/>
        </p:nvCxnSpPr>
        <p:spPr>
          <a:xfrm>
            <a:off x="7010400" y="3429000"/>
            <a:ext cx="1219200" cy="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bwMode="auto">
          <a:xfrm>
            <a:off x="6934200" y="34714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1600" kern="0" dirty="0" smtClean="0">
                <a:solidFill>
                  <a:srgbClr val="161A1C"/>
                </a:solidFill>
                <a:latin typeface="Calibri" pitchFamily="34" charset="0"/>
              </a:rPr>
              <a:t>24</a:t>
            </a:r>
            <a:endPar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cxnSp>
        <p:nvCxnSpPr>
          <p:cNvPr id="54" name="Straight Arrow Connector 53"/>
          <p:cNvCxnSpPr/>
          <p:nvPr/>
        </p:nvCxnSpPr>
        <p:spPr>
          <a:xfrm flipH="1">
            <a:off x="7010400" y="3810000"/>
            <a:ext cx="1143000" cy="0"/>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bwMode="auto">
          <a:xfrm>
            <a:off x="7848600" y="34714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99</a:t>
            </a:r>
          </a:p>
        </p:txBody>
      </p:sp>
      <p:pic>
        <p:nvPicPr>
          <p:cNvPr id="56" name="Picture 55" descr="mave-portra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324600" y="3276600"/>
            <a:ext cx="596869" cy="596869"/>
          </a:xfrm>
          <a:prstGeom prst="rect">
            <a:avLst/>
          </a:prstGeom>
        </p:spPr>
      </p:pic>
      <p:pic>
        <p:nvPicPr>
          <p:cNvPr id="57" name="Picture 56" descr="lil-portrai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05800" y="3276600"/>
            <a:ext cx="609600" cy="609600"/>
          </a:xfrm>
          <a:prstGeom prst="rect">
            <a:avLst/>
          </a:prstGeom>
        </p:spPr>
      </p:pic>
      <p:sp>
        <p:nvSpPr>
          <p:cNvPr id="3" name="TextBox 2"/>
          <p:cNvSpPr txBox="1"/>
          <p:nvPr/>
        </p:nvSpPr>
        <p:spPr bwMode="auto">
          <a:xfrm>
            <a:off x="914400" y="4343400"/>
            <a:ext cx="1752600" cy="4572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3366FF"/>
                </a:solidFill>
                <a:effectLst/>
                <a:uLnTx/>
                <a:uFillTx/>
                <a:latin typeface="Calibri" pitchFamily="34" charset="0"/>
                <a:ea typeface="+mn-ea"/>
                <a:cs typeface="+mn-cs"/>
              </a:rPr>
              <a:t>Boolean</a:t>
            </a:r>
          </a:p>
        </p:txBody>
      </p:sp>
      <p:sp>
        <p:nvSpPr>
          <p:cNvPr id="4" name="TextBox 3"/>
          <p:cNvSpPr txBox="1"/>
          <p:nvPr/>
        </p:nvSpPr>
        <p:spPr bwMode="auto">
          <a:xfrm>
            <a:off x="4038600" y="4343400"/>
            <a:ext cx="12192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3366FF"/>
                </a:solidFill>
                <a:effectLst/>
                <a:uLnTx/>
                <a:uFillTx/>
                <a:latin typeface="Calibri" pitchFamily="34" charset="0"/>
                <a:ea typeface="+mn-ea"/>
                <a:cs typeface="+mn-cs"/>
              </a:rPr>
              <a:t>Boolean</a:t>
            </a:r>
          </a:p>
        </p:txBody>
      </p:sp>
      <p:sp>
        <p:nvSpPr>
          <p:cNvPr id="5" name="TextBox 4"/>
          <p:cNvSpPr txBox="1"/>
          <p:nvPr/>
        </p:nvSpPr>
        <p:spPr bwMode="auto">
          <a:xfrm>
            <a:off x="7086600" y="4343400"/>
            <a:ext cx="990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chemeClr val="accent3">
                    <a:lumMod val="75000"/>
                  </a:schemeClr>
                </a:solidFill>
                <a:effectLst/>
                <a:uLnTx/>
                <a:uFillTx/>
                <a:latin typeface="Calibri" pitchFamily="34" charset="0"/>
                <a:ea typeface="+mn-ea"/>
                <a:cs typeface="+mn-cs"/>
              </a:rPr>
              <a:t>Scalar</a:t>
            </a:r>
          </a:p>
        </p:txBody>
      </p:sp>
      <p:sp>
        <p:nvSpPr>
          <p:cNvPr id="6" name="TextBox 5"/>
          <p:cNvSpPr txBox="1"/>
          <p:nvPr/>
        </p:nvSpPr>
        <p:spPr bwMode="auto">
          <a:xfrm>
            <a:off x="762000" y="4876800"/>
            <a:ext cx="18288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spcBef>
                <a:spcPct val="20000"/>
              </a:spcBef>
              <a:buClr>
                <a:srgbClr val="99FF33"/>
              </a:buClr>
            </a:pPr>
            <a:r>
              <a:rPr lang="en-US" sz="2400" kern="0" dirty="0" smtClean="0">
                <a:solidFill>
                  <a:srgbClr val="800000"/>
                </a:solidFill>
                <a:latin typeface="Calibri" pitchFamily="34" charset="0"/>
              </a:rPr>
              <a:t>Undirected</a:t>
            </a:r>
            <a:endParaRPr kumimoji="0" lang="en-US" sz="2400" b="0" i="0" u="none" strike="noStrike" kern="0" cap="none" spc="0" normalizeH="0" baseline="0" noProof="0" dirty="0" smtClean="0">
              <a:ln>
                <a:noFill/>
              </a:ln>
              <a:solidFill>
                <a:srgbClr val="800000"/>
              </a:solidFill>
              <a:effectLst/>
              <a:uLnTx/>
              <a:uFillTx/>
              <a:latin typeface="Calibri" pitchFamily="34" charset="0"/>
              <a:ea typeface="+mn-ea"/>
              <a:cs typeface="+mn-cs"/>
            </a:endParaRPr>
          </a:p>
        </p:txBody>
      </p:sp>
      <p:sp>
        <p:nvSpPr>
          <p:cNvPr id="34" name="TextBox 33"/>
          <p:cNvSpPr txBox="1"/>
          <p:nvPr/>
        </p:nvSpPr>
        <p:spPr bwMode="auto">
          <a:xfrm>
            <a:off x="3962400" y="4876800"/>
            <a:ext cx="18288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spcBef>
                <a:spcPct val="20000"/>
              </a:spcBef>
              <a:buClr>
                <a:srgbClr val="99FF33"/>
              </a:buClr>
            </a:pPr>
            <a:r>
              <a:rPr lang="en-US" sz="2400" kern="0" dirty="0" smtClean="0">
                <a:solidFill>
                  <a:srgbClr val="B1222F"/>
                </a:solidFill>
                <a:latin typeface="Calibri" pitchFamily="34" charset="0"/>
              </a:rPr>
              <a:t>Reciprocal</a:t>
            </a:r>
            <a:endParaRPr kumimoji="0" lang="en-US" sz="2400" b="0" i="0" u="none" strike="noStrike" kern="0" cap="none" spc="0" normalizeH="0" baseline="0" noProof="0" dirty="0" smtClean="0">
              <a:ln>
                <a:noFill/>
              </a:ln>
              <a:solidFill>
                <a:srgbClr val="B1222F"/>
              </a:solidFill>
              <a:effectLst/>
              <a:uLnTx/>
              <a:uFillTx/>
              <a:latin typeface="Calibri" pitchFamily="34" charset="0"/>
            </a:endParaRPr>
          </a:p>
        </p:txBody>
      </p:sp>
      <p:sp>
        <p:nvSpPr>
          <p:cNvPr id="36" name="TextBox 35"/>
          <p:cNvSpPr txBox="1"/>
          <p:nvPr/>
        </p:nvSpPr>
        <p:spPr bwMode="auto">
          <a:xfrm>
            <a:off x="6934200" y="4876800"/>
            <a:ext cx="1295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spcBef>
                <a:spcPct val="20000"/>
              </a:spcBef>
              <a:buClr>
                <a:srgbClr val="99FF33"/>
              </a:buClr>
            </a:pPr>
            <a:r>
              <a:rPr lang="en-US" sz="2400" kern="0" dirty="0" smtClean="0">
                <a:solidFill>
                  <a:srgbClr val="ED2B3C"/>
                </a:solidFill>
                <a:latin typeface="Calibri" pitchFamily="34" charset="0"/>
              </a:rPr>
              <a:t>Directed</a:t>
            </a:r>
            <a:endParaRPr kumimoji="0" lang="en-US" sz="2400" b="0" i="0" u="none" strike="noStrike" kern="0" cap="none" spc="0" normalizeH="0" baseline="0" noProof="0" dirty="0" smtClean="0">
              <a:ln>
                <a:noFill/>
              </a:ln>
              <a:solidFill>
                <a:srgbClr val="ED2B3C"/>
              </a:solidFill>
              <a:effectLst/>
              <a:uLnTx/>
              <a:uFillTx/>
              <a:latin typeface="Calibri" pitchFamily="34" charset="0"/>
            </a:endParaRPr>
          </a:p>
        </p:txBody>
      </p:sp>
    </p:spTree>
    <p:extLst>
      <p:ext uri="{BB962C8B-B14F-4D97-AF65-F5344CB8AC3E}">
        <p14:creationId xmlns:p14="http://schemas.microsoft.com/office/powerpoint/2010/main" val="2544997289"/>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pic>
        <p:nvPicPr>
          <p:cNvPr id="9" name="Picture 8" descr="naomi-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400" y="3259992"/>
            <a:ext cx="609601" cy="609601"/>
          </a:xfrm>
          <a:prstGeom prst="rect">
            <a:avLst/>
          </a:prstGeom>
        </p:spPr>
      </p:pic>
      <p:pic>
        <p:nvPicPr>
          <p:cNvPr id="10" name="Picture 9" descr="zack-portrai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2057400"/>
            <a:ext cx="609600" cy="609600"/>
          </a:xfrm>
          <a:prstGeom prst="rect">
            <a:avLst/>
          </a:prstGeom>
        </p:spPr>
      </p:pic>
      <p:sp>
        <p:nvSpPr>
          <p:cNvPr id="12" name="TextBox 11"/>
          <p:cNvSpPr txBox="1"/>
          <p:nvPr/>
        </p:nvSpPr>
        <p:spPr bwMode="auto">
          <a:xfrm>
            <a:off x="9906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Traits</a:t>
            </a:r>
          </a:p>
        </p:txBody>
      </p:sp>
      <p:pic>
        <p:nvPicPr>
          <p:cNvPr id="27" name="Picture 26" descr="debbie-portrai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2133600"/>
            <a:ext cx="533400" cy="533400"/>
          </a:xfrm>
          <a:prstGeom prst="rect">
            <a:avLst/>
          </a:prstGeom>
        </p:spPr>
      </p:pic>
      <p:pic>
        <p:nvPicPr>
          <p:cNvPr id="28" name="Picture 27" descr="oswald-portra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7400" y="2133600"/>
            <a:ext cx="533400" cy="533400"/>
          </a:xfrm>
          <a:prstGeom prst="rect">
            <a:avLst/>
          </a:prstGeom>
        </p:spPr>
      </p:pic>
      <p:sp>
        <p:nvSpPr>
          <p:cNvPr id="29" name="Left-Right Arrow 28"/>
          <p:cNvSpPr/>
          <p:nvPr/>
        </p:nvSpPr>
        <p:spPr>
          <a:xfrm>
            <a:off x="3886200" y="2057400"/>
            <a:ext cx="1447800" cy="609600"/>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Friends</a:t>
            </a:r>
            <a:endParaRPr lang="en-US" dirty="0"/>
          </a:p>
        </p:txBody>
      </p:sp>
      <p:pic>
        <p:nvPicPr>
          <p:cNvPr id="30" name="Picture 29" descr="naomi-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76600" y="3259992"/>
            <a:ext cx="609601" cy="609601"/>
          </a:xfrm>
          <a:prstGeom prst="rect">
            <a:avLst/>
          </a:prstGeom>
        </p:spPr>
      </p:pic>
      <p:pic>
        <p:nvPicPr>
          <p:cNvPr id="31" name="Picture 30" descr="zack-portrai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3276600"/>
            <a:ext cx="609600" cy="609600"/>
          </a:xfrm>
          <a:prstGeom prst="rect">
            <a:avLst/>
          </a:prstGeom>
        </p:spPr>
      </p:pic>
      <p:sp>
        <p:nvSpPr>
          <p:cNvPr id="32" name="Left-Right Arrow 31"/>
          <p:cNvSpPr/>
          <p:nvPr/>
        </p:nvSpPr>
        <p:spPr>
          <a:xfrm>
            <a:off x="3886200" y="3276600"/>
            <a:ext cx="1447800" cy="609600"/>
          </a:xfrm>
          <a:prstGeom prst="leftRightArrow">
            <a:avLst/>
          </a:prstGeom>
          <a:solidFill>
            <a:srgbClr val="FF0000"/>
          </a:solidFill>
          <a:ln>
            <a:solidFill>
              <a:srgbClr val="FF66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Dating</a:t>
            </a:r>
            <a:endParaRPr lang="en-US" dirty="0"/>
          </a:p>
        </p:txBody>
      </p:sp>
      <p:sp>
        <p:nvSpPr>
          <p:cNvPr id="33" name="TextBox 32"/>
          <p:cNvSpPr txBox="1"/>
          <p:nvPr/>
        </p:nvSpPr>
        <p:spPr bwMode="auto">
          <a:xfrm>
            <a:off x="36576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Relationships</a:t>
            </a:r>
          </a:p>
        </p:txBody>
      </p:sp>
      <p:pic>
        <p:nvPicPr>
          <p:cNvPr id="35" name="Picture 34" descr="oswald-portra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200" y="2133600"/>
            <a:ext cx="533400" cy="533400"/>
          </a:xfrm>
          <a:prstGeom prst="rect">
            <a:avLst/>
          </a:prstGeom>
        </p:spPr>
      </p:pic>
      <p:sp>
        <p:nvSpPr>
          <p:cNvPr id="40" name="TextBox 39"/>
          <p:cNvSpPr txBox="1"/>
          <p:nvPr/>
        </p:nvSpPr>
        <p:spPr bwMode="auto">
          <a:xfrm>
            <a:off x="69342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Networks</a:t>
            </a:r>
          </a:p>
        </p:txBody>
      </p:sp>
      <p:sp>
        <p:nvSpPr>
          <p:cNvPr id="42" name="Right Arrow 41"/>
          <p:cNvSpPr/>
          <p:nvPr/>
        </p:nvSpPr>
        <p:spPr>
          <a:xfrm>
            <a:off x="685800" y="2133600"/>
            <a:ext cx="1447800" cy="60960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Arrogant</a:t>
            </a:r>
            <a:endParaRPr lang="en-US" dirty="0"/>
          </a:p>
        </p:txBody>
      </p:sp>
      <p:sp>
        <p:nvSpPr>
          <p:cNvPr id="43" name="Left Arrow 42"/>
          <p:cNvSpPr/>
          <p:nvPr/>
        </p:nvSpPr>
        <p:spPr>
          <a:xfrm>
            <a:off x="762000" y="3276600"/>
            <a:ext cx="1524000" cy="637032"/>
          </a:xfrm>
          <a:prstGeom prst="lef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Brainy</a:t>
            </a:r>
            <a:endParaRPr lang="en-US" dirty="0"/>
          </a:p>
        </p:txBody>
      </p:sp>
      <p:pic>
        <p:nvPicPr>
          <p:cNvPr id="44" name="Picture 43" descr="nicholas-portrai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305800" y="2057400"/>
            <a:ext cx="609600" cy="609600"/>
          </a:xfrm>
          <a:prstGeom prst="rect">
            <a:avLst/>
          </a:prstGeom>
        </p:spPr>
      </p:pic>
      <p:cxnSp>
        <p:nvCxnSpPr>
          <p:cNvPr id="46" name="Straight Arrow Connector 45"/>
          <p:cNvCxnSpPr/>
          <p:nvPr/>
        </p:nvCxnSpPr>
        <p:spPr>
          <a:xfrm>
            <a:off x="7010400" y="2209800"/>
            <a:ext cx="1219200"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bwMode="auto">
          <a:xfrm>
            <a:off x="6934200" y="22522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87</a:t>
            </a:r>
          </a:p>
        </p:txBody>
      </p:sp>
      <p:cxnSp>
        <p:nvCxnSpPr>
          <p:cNvPr id="49" name="Straight Arrow Connector 48"/>
          <p:cNvCxnSpPr/>
          <p:nvPr/>
        </p:nvCxnSpPr>
        <p:spPr>
          <a:xfrm flipH="1">
            <a:off x="7010400" y="2590800"/>
            <a:ext cx="1143000"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bwMode="auto">
          <a:xfrm>
            <a:off x="7848600" y="22522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91</a:t>
            </a:r>
          </a:p>
        </p:txBody>
      </p:sp>
      <p:cxnSp>
        <p:nvCxnSpPr>
          <p:cNvPr id="52" name="Straight Arrow Connector 51"/>
          <p:cNvCxnSpPr/>
          <p:nvPr/>
        </p:nvCxnSpPr>
        <p:spPr>
          <a:xfrm>
            <a:off x="7010400" y="3429000"/>
            <a:ext cx="1219200" cy="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bwMode="auto">
          <a:xfrm>
            <a:off x="6934200" y="34714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1600" kern="0" dirty="0" smtClean="0">
                <a:solidFill>
                  <a:srgbClr val="161A1C"/>
                </a:solidFill>
                <a:latin typeface="Calibri" pitchFamily="34" charset="0"/>
              </a:rPr>
              <a:t>24</a:t>
            </a:r>
            <a:endPar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cxnSp>
        <p:nvCxnSpPr>
          <p:cNvPr id="54" name="Straight Arrow Connector 53"/>
          <p:cNvCxnSpPr/>
          <p:nvPr/>
        </p:nvCxnSpPr>
        <p:spPr>
          <a:xfrm flipH="1">
            <a:off x="7010400" y="3810000"/>
            <a:ext cx="1143000" cy="0"/>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bwMode="auto">
          <a:xfrm>
            <a:off x="7848600" y="34714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99</a:t>
            </a:r>
          </a:p>
        </p:txBody>
      </p:sp>
      <p:pic>
        <p:nvPicPr>
          <p:cNvPr id="56" name="Picture 55" descr="mave-portra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324600" y="3276600"/>
            <a:ext cx="596869" cy="596869"/>
          </a:xfrm>
          <a:prstGeom prst="rect">
            <a:avLst/>
          </a:prstGeom>
        </p:spPr>
      </p:pic>
      <p:pic>
        <p:nvPicPr>
          <p:cNvPr id="57" name="Picture 56" descr="lil-portrai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05800" y="3276600"/>
            <a:ext cx="609600" cy="609600"/>
          </a:xfrm>
          <a:prstGeom prst="rect">
            <a:avLst/>
          </a:prstGeom>
        </p:spPr>
      </p:pic>
      <p:sp>
        <p:nvSpPr>
          <p:cNvPr id="3" name="TextBox 2"/>
          <p:cNvSpPr txBox="1"/>
          <p:nvPr/>
        </p:nvSpPr>
        <p:spPr bwMode="auto">
          <a:xfrm>
            <a:off x="914400" y="4343400"/>
            <a:ext cx="1752600" cy="4572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3366FF"/>
                </a:solidFill>
                <a:effectLst/>
                <a:uLnTx/>
                <a:uFillTx/>
                <a:latin typeface="Calibri" pitchFamily="34" charset="0"/>
                <a:ea typeface="+mn-ea"/>
                <a:cs typeface="+mn-cs"/>
              </a:rPr>
              <a:t>Boolean</a:t>
            </a:r>
          </a:p>
        </p:txBody>
      </p:sp>
      <p:sp>
        <p:nvSpPr>
          <p:cNvPr id="4" name="TextBox 3"/>
          <p:cNvSpPr txBox="1"/>
          <p:nvPr/>
        </p:nvSpPr>
        <p:spPr bwMode="auto">
          <a:xfrm>
            <a:off x="4038600" y="4343400"/>
            <a:ext cx="12192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3366FF"/>
                </a:solidFill>
                <a:effectLst/>
                <a:uLnTx/>
                <a:uFillTx/>
                <a:latin typeface="Calibri" pitchFamily="34" charset="0"/>
                <a:ea typeface="+mn-ea"/>
                <a:cs typeface="+mn-cs"/>
              </a:rPr>
              <a:t>Boolean</a:t>
            </a:r>
          </a:p>
        </p:txBody>
      </p:sp>
      <p:sp>
        <p:nvSpPr>
          <p:cNvPr id="5" name="TextBox 4"/>
          <p:cNvSpPr txBox="1"/>
          <p:nvPr/>
        </p:nvSpPr>
        <p:spPr bwMode="auto">
          <a:xfrm>
            <a:off x="7086600" y="4343400"/>
            <a:ext cx="990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chemeClr val="accent3">
                    <a:lumMod val="75000"/>
                  </a:schemeClr>
                </a:solidFill>
                <a:effectLst/>
                <a:uLnTx/>
                <a:uFillTx/>
                <a:latin typeface="Calibri" pitchFamily="34" charset="0"/>
                <a:ea typeface="+mn-ea"/>
                <a:cs typeface="+mn-cs"/>
              </a:rPr>
              <a:t>Scalar</a:t>
            </a:r>
          </a:p>
        </p:txBody>
      </p:sp>
      <p:sp>
        <p:nvSpPr>
          <p:cNvPr id="6" name="TextBox 5"/>
          <p:cNvSpPr txBox="1"/>
          <p:nvPr/>
        </p:nvSpPr>
        <p:spPr bwMode="auto">
          <a:xfrm>
            <a:off x="762000" y="4876800"/>
            <a:ext cx="18288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spcBef>
                <a:spcPct val="20000"/>
              </a:spcBef>
              <a:buClr>
                <a:srgbClr val="99FF33"/>
              </a:buClr>
            </a:pPr>
            <a:r>
              <a:rPr lang="en-US" sz="2400" kern="0" dirty="0" smtClean="0">
                <a:solidFill>
                  <a:srgbClr val="800000"/>
                </a:solidFill>
                <a:latin typeface="Calibri" pitchFamily="34" charset="0"/>
              </a:rPr>
              <a:t>Undirected</a:t>
            </a:r>
            <a:endParaRPr kumimoji="0" lang="en-US" sz="2400" b="0" i="0" u="none" strike="noStrike" kern="0" cap="none" spc="0" normalizeH="0" baseline="0" noProof="0" dirty="0" smtClean="0">
              <a:ln>
                <a:noFill/>
              </a:ln>
              <a:solidFill>
                <a:srgbClr val="800000"/>
              </a:solidFill>
              <a:effectLst/>
              <a:uLnTx/>
              <a:uFillTx/>
              <a:latin typeface="Calibri" pitchFamily="34" charset="0"/>
              <a:ea typeface="+mn-ea"/>
              <a:cs typeface="+mn-cs"/>
            </a:endParaRPr>
          </a:p>
        </p:txBody>
      </p:sp>
      <p:sp>
        <p:nvSpPr>
          <p:cNvPr id="34" name="TextBox 33"/>
          <p:cNvSpPr txBox="1"/>
          <p:nvPr/>
        </p:nvSpPr>
        <p:spPr bwMode="auto">
          <a:xfrm>
            <a:off x="3962400" y="4876800"/>
            <a:ext cx="18288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spcBef>
                <a:spcPct val="20000"/>
              </a:spcBef>
              <a:buClr>
                <a:srgbClr val="99FF33"/>
              </a:buClr>
            </a:pPr>
            <a:r>
              <a:rPr lang="en-US" sz="2400" kern="0" dirty="0" smtClean="0">
                <a:solidFill>
                  <a:srgbClr val="B1222F"/>
                </a:solidFill>
                <a:latin typeface="Calibri" pitchFamily="34" charset="0"/>
              </a:rPr>
              <a:t>Reciprocal</a:t>
            </a:r>
            <a:endParaRPr kumimoji="0" lang="en-US" sz="2400" b="0" i="0" u="none" strike="noStrike" kern="0" cap="none" spc="0" normalizeH="0" baseline="0" noProof="0" dirty="0" smtClean="0">
              <a:ln>
                <a:noFill/>
              </a:ln>
              <a:solidFill>
                <a:srgbClr val="B1222F"/>
              </a:solidFill>
              <a:effectLst/>
              <a:uLnTx/>
              <a:uFillTx/>
              <a:latin typeface="Calibri" pitchFamily="34" charset="0"/>
            </a:endParaRPr>
          </a:p>
        </p:txBody>
      </p:sp>
      <p:sp>
        <p:nvSpPr>
          <p:cNvPr id="36" name="TextBox 35"/>
          <p:cNvSpPr txBox="1"/>
          <p:nvPr/>
        </p:nvSpPr>
        <p:spPr bwMode="auto">
          <a:xfrm>
            <a:off x="6934200" y="4876800"/>
            <a:ext cx="1295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spcBef>
                <a:spcPct val="20000"/>
              </a:spcBef>
              <a:buClr>
                <a:srgbClr val="99FF33"/>
              </a:buClr>
            </a:pPr>
            <a:r>
              <a:rPr lang="en-US" sz="2400" kern="0" dirty="0" smtClean="0">
                <a:solidFill>
                  <a:srgbClr val="ED2B3C"/>
                </a:solidFill>
                <a:latin typeface="Calibri" pitchFamily="34" charset="0"/>
              </a:rPr>
              <a:t>Directed</a:t>
            </a:r>
            <a:endParaRPr kumimoji="0" lang="en-US" sz="2400" b="0" i="0" u="none" strike="noStrike" kern="0" cap="none" spc="0" normalizeH="0" baseline="0" noProof="0" dirty="0" smtClean="0">
              <a:ln>
                <a:noFill/>
              </a:ln>
              <a:solidFill>
                <a:srgbClr val="ED2B3C"/>
              </a:solidFill>
              <a:effectLst/>
              <a:uLnTx/>
              <a:uFillTx/>
              <a:latin typeface="Calibri" pitchFamily="34" charset="0"/>
            </a:endParaRPr>
          </a:p>
        </p:txBody>
      </p:sp>
      <p:sp>
        <p:nvSpPr>
          <p:cNvPr id="7" name="TextBox 6"/>
          <p:cNvSpPr txBox="1"/>
          <p:nvPr/>
        </p:nvSpPr>
        <p:spPr bwMode="auto">
          <a:xfrm>
            <a:off x="1066800" y="5410200"/>
            <a:ext cx="11430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smtClean="0">
                <a:solidFill>
                  <a:srgbClr val="008000"/>
                </a:solidFill>
                <a:latin typeface="Calibri" pitchFamily="34" charset="0"/>
              </a:rPr>
              <a:t>False</a:t>
            </a:r>
            <a:endParaRPr kumimoji="0" lang="en-US" sz="2400" i="0" u="none" strike="noStrike" kern="0" cap="none" spc="0" normalizeH="0" baseline="0" noProof="0" dirty="0" smtClean="0">
              <a:ln>
                <a:noFill/>
              </a:ln>
              <a:solidFill>
                <a:srgbClr val="008000"/>
              </a:solidFill>
              <a:effectLst/>
              <a:uLnTx/>
              <a:uFillTx/>
              <a:latin typeface="Calibri" pitchFamily="34" charset="0"/>
            </a:endParaRPr>
          </a:p>
        </p:txBody>
      </p:sp>
      <p:sp>
        <p:nvSpPr>
          <p:cNvPr id="37" name="TextBox 36"/>
          <p:cNvSpPr txBox="1"/>
          <p:nvPr/>
        </p:nvSpPr>
        <p:spPr bwMode="auto">
          <a:xfrm>
            <a:off x="4267200" y="5410200"/>
            <a:ext cx="11430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smtClean="0">
                <a:solidFill>
                  <a:srgbClr val="008000"/>
                </a:solidFill>
                <a:latin typeface="Calibri" pitchFamily="34" charset="0"/>
              </a:rPr>
              <a:t>False</a:t>
            </a:r>
            <a:endParaRPr kumimoji="0" lang="en-US" sz="2400" b="0" i="0" u="none" strike="noStrike" kern="0" cap="none" spc="0" normalizeH="0" baseline="0" noProof="0" dirty="0" smtClean="0">
              <a:ln>
                <a:noFill/>
              </a:ln>
              <a:solidFill>
                <a:srgbClr val="008000"/>
              </a:solidFill>
              <a:effectLst/>
              <a:uLnTx/>
              <a:uFillTx/>
              <a:latin typeface="Calibri" pitchFamily="34" charset="0"/>
            </a:endParaRPr>
          </a:p>
        </p:txBody>
      </p:sp>
      <p:sp>
        <p:nvSpPr>
          <p:cNvPr id="38" name="TextBox 37"/>
          <p:cNvSpPr txBox="1"/>
          <p:nvPr/>
        </p:nvSpPr>
        <p:spPr bwMode="auto">
          <a:xfrm>
            <a:off x="7315200" y="5410200"/>
            <a:ext cx="11430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smtClean="0">
                <a:solidFill>
                  <a:srgbClr val="008000"/>
                </a:solidFill>
                <a:latin typeface="Calibri" pitchFamily="34" charset="0"/>
              </a:rPr>
              <a:t>50</a:t>
            </a:r>
            <a:endParaRPr kumimoji="0" lang="en-US" sz="2400" b="0" i="0" u="none" strike="noStrike" kern="0" cap="none" spc="0" normalizeH="0" baseline="0" noProof="0" dirty="0" smtClean="0">
              <a:ln>
                <a:noFill/>
              </a:ln>
              <a:solidFill>
                <a:srgbClr val="008000"/>
              </a:solidFill>
              <a:effectLst/>
              <a:uLnTx/>
              <a:uFillTx/>
              <a:latin typeface="Calibri" pitchFamily="34" charset="0"/>
            </a:endParaRPr>
          </a:p>
        </p:txBody>
      </p:sp>
    </p:spTree>
    <p:extLst>
      <p:ext uri="{BB962C8B-B14F-4D97-AF65-F5344CB8AC3E}">
        <p14:creationId xmlns:p14="http://schemas.microsoft.com/office/powerpoint/2010/main" val="3253257310"/>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pic>
        <p:nvPicPr>
          <p:cNvPr id="9" name="Picture 8" descr="naomi-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400" y="3259992"/>
            <a:ext cx="609601" cy="609601"/>
          </a:xfrm>
          <a:prstGeom prst="rect">
            <a:avLst/>
          </a:prstGeom>
        </p:spPr>
      </p:pic>
      <p:pic>
        <p:nvPicPr>
          <p:cNvPr id="10" name="Picture 9" descr="zack-portrai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2057400"/>
            <a:ext cx="609600" cy="609600"/>
          </a:xfrm>
          <a:prstGeom prst="rect">
            <a:avLst/>
          </a:prstGeom>
        </p:spPr>
      </p:pic>
      <p:sp>
        <p:nvSpPr>
          <p:cNvPr id="12" name="TextBox 11"/>
          <p:cNvSpPr txBox="1"/>
          <p:nvPr/>
        </p:nvSpPr>
        <p:spPr bwMode="auto">
          <a:xfrm>
            <a:off x="9906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Traits</a:t>
            </a:r>
          </a:p>
        </p:txBody>
      </p:sp>
      <p:pic>
        <p:nvPicPr>
          <p:cNvPr id="27" name="Picture 26" descr="debbie-portrai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2133600"/>
            <a:ext cx="533400" cy="533400"/>
          </a:xfrm>
          <a:prstGeom prst="rect">
            <a:avLst/>
          </a:prstGeom>
        </p:spPr>
      </p:pic>
      <p:pic>
        <p:nvPicPr>
          <p:cNvPr id="28" name="Picture 27" descr="oswald-portra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7400" y="2133600"/>
            <a:ext cx="533400" cy="533400"/>
          </a:xfrm>
          <a:prstGeom prst="rect">
            <a:avLst/>
          </a:prstGeom>
        </p:spPr>
      </p:pic>
      <p:sp>
        <p:nvSpPr>
          <p:cNvPr id="29" name="Left-Right Arrow 28"/>
          <p:cNvSpPr/>
          <p:nvPr/>
        </p:nvSpPr>
        <p:spPr>
          <a:xfrm>
            <a:off x="3886200" y="2057400"/>
            <a:ext cx="1447800" cy="609600"/>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Friends</a:t>
            </a:r>
            <a:endParaRPr lang="en-US" dirty="0"/>
          </a:p>
        </p:txBody>
      </p:sp>
      <p:pic>
        <p:nvPicPr>
          <p:cNvPr id="30" name="Picture 29" descr="naomi-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76600" y="3259992"/>
            <a:ext cx="609601" cy="609601"/>
          </a:xfrm>
          <a:prstGeom prst="rect">
            <a:avLst/>
          </a:prstGeom>
        </p:spPr>
      </p:pic>
      <p:pic>
        <p:nvPicPr>
          <p:cNvPr id="31" name="Picture 30" descr="zack-portrai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3276600"/>
            <a:ext cx="609600" cy="609600"/>
          </a:xfrm>
          <a:prstGeom prst="rect">
            <a:avLst/>
          </a:prstGeom>
        </p:spPr>
      </p:pic>
      <p:sp>
        <p:nvSpPr>
          <p:cNvPr id="32" name="Left-Right Arrow 31"/>
          <p:cNvSpPr/>
          <p:nvPr/>
        </p:nvSpPr>
        <p:spPr>
          <a:xfrm>
            <a:off x="3886200" y="3276600"/>
            <a:ext cx="1447800" cy="609600"/>
          </a:xfrm>
          <a:prstGeom prst="leftRightArrow">
            <a:avLst/>
          </a:prstGeom>
          <a:solidFill>
            <a:srgbClr val="FF0000"/>
          </a:solidFill>
          <a:ln>
            <a:solidFill>
              <a:srgbClr val="FF66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Dating</a:t>
            </a:r>
            <a:endParaRPr lang="en-US" dirty="0"/>
          </a:p>
        </p:txBody>
      </p:sp>
      <p:sp>
        <p:nvSpPr>
          <p:cNvPr id="33" name="TextBox 32"/>
          <p:cNvSpPr txBox="1"/>
          <p:nvPr/>
        </p:nvSpPr>
        <p:spPr bwMode="auto">
          <a:xfrm>
            <a:off x="36576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Relationships</a:t>
            </a:r>
          </a:p>
        </p:txBody>
      </p:sp>
      <p:pic>
        <p:nvPicPr>
          <p:cNvPr id="35" name="Picture 34" descr="oswald-portra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200" y="2133600"/>
            <a:ext cx="533400" cy="533400"/>
          </a:xfrm>
          <a:prstGeom prst="rect">
            <a:avLst/>
          </a:prstGeom>
        </p:spPr>
      </p:pic>
      <p:sp>
        <p:nvSpPr>
          <p:cNvPr id="40" name="TextBox 39"/>
          <p:cNvSpPr txBox="1"/>
          <p:nvPr/>
        </p:nvSpPr>
        <p:spPr bwMode="auto">
          <a:xfrm>
            <a:off x="69342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Networks</a:t>
            </a:r>
          </a:p>
        </p:txBody>
      </p:sp>
      <p:sp>
        <p:nvSpPr>
          <p:cNvPr id="42" name="Right Arrow 41"/>
          <p:cNvSpPr/>
          <p:nvPr/>
        </p:nvSpPr>
        <p:spPr>
          <a:xfrm>
            <a:off x="685800" y="2133600"/>
            <a:ext cx="1447800" cy="60960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Arrogant</a:t>
            </a:r>
            <a:endParaRPr lang="en-US" dirty="0"/>
          </a:p>
        </p:txBody>
      </p:sp>
      <p:sp>
        <p:nvSpPr>
          <p:cNvPr id="43" name="Left Arrow 42"/>
          <p:cNvSpPr/>
          <p:nvPr/>
        </p:nvSpPr>
        <p:spPr>
          <a:xfrm>
            <a:off x="762000" y="3276600"/>
            <a:ext cx="1524000" cy="637032"/>
          </a:xfrm>
          <a:prstGeom prst="lef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Brainy</a:t>
            </a:r>
            <a:endParaRPr lang="en-US" dirty="0"/>
          </a:p>
        </p:txBody>
      </p:sp>
      <p:pic>
        <p:nvPicPr>
          <p:cNvPr id="44" name="Picture 43" descr="nicholas-portrai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305800" y="2057400"/>
            <a:ext cx="609600" cy="609600"/>
          </a:xfrm>
          <a:prstGeom prst="rect">
            <a:avLst/>
          </a:prstGeom>
        </p:spPr>
      </p:pic>
      <p:cxnSp>
        <p:nvCxnSpPr>
          <p:cNvPr id="46" name="Straight Arrow Connector 45"/>
          <p:cNvCxnSpPr/>
          <p:nvPr/>
        </p:nvCxnSpPr>
        <p:spPr>
          <a:xfrm>
            <a:off x="7010400" y="2209800"/>
            <a:ext cx="1219200"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bwMode="auto">
          <a:xfrm>
            <a:off x="6934200" y="22522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87</a:t>
            </a:r>
          </a:p>
        </p:txBody>
      </p:sp>
      <p:cxnSp>
        <p:nvCxnSpPr>
          <p:cNvPr id="49" name="Straight Arrow Connector 48"/>
          <p:cNvCxnSpPr/>
          <p:nvPr/>
        </p:nvCxnSpPr>
        <p:spPr>
          <a:xfrm flipH="1">
            <a:off x="7010400" y="2590800"/>
            <a:ext cx="1143000" cy="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bwMode="auto">
          <a:xfrm>
            <a:off x="7848600" y="22522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91</a:t>
            </a:r>
          </a:p>
        </p:txBody>
      </p:sp>
      <p:cxnSp>
        <p:nvCxnSpPr>
          <p:cNvPr id="52" name="Straight Arrow Connector 51"/>
          <p:cNvCxnSpPr/>
          <p:nvPr/>
        </p:nvCxnSpPr>
        <p:spPr>
          <a:xfrm>
            <a:off x="7010400" y="3429000"/>
            <a:ext cx="1219200" cy="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bwMode="auto">
          <a:xfrm>
            <a:off x="6934200" y="34714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1600" kern="0" dirty="0" smtClean="0">
                <a:solidFill>
                  <a:srgbClr val="161A1C"/>
                </a:solidFill>
                <a:latin typeface="Calibri" pitchFamily="34" charset="0"/>
              </a:rPr>
              <a:t>24</a:t>
            </a:r>
            <a:endPar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cxnSp>
        <p:nvCxnSpPr>
          <p:cNvPr id="54" name="Straight Arrow Connector 53"/>
          <p:cNvCxnSpPr/>
          <p:nvPr/>
        </p:nvCxnSpPr>
        <p:spPr>
          <a:xfrm flipH="1">
            <a:off x="7010400" y="3810000"/>
            <a:ext cx="1143000" cy="0"/>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bwMode="auto">
          <a:xfrm>
            <a:off x="7848600" y="34714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99</a:t>
            </a:r>
          </a:p>
        </p:txBody>
      </p:sp>
      <p:pic>
        <p:nvPicPr>
          <p:cNvPr id="56" name="Picture 55" descr="mave-portra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324600" y="3276600"/>
            <a:ext cx="596869" cy="596869"/>
          </a:xfrm>
          <a:prstGeom prst="rect">
            <a:avLst/>
          </a:prstGeom>
        </p:spPr>
      </p:pic>
      <p:pic>
        <p:nvPicPr>
          <p:cNvPr id="57" name="Picture 56" descr="lil-portrai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05800" y="3276600"/>
            <a:ext cx="609600" cy="609600"/>
          </a:xfrm>
          <a:prstGeom prst="rect">
            <a:avLst/>
          </a:prstGeom>
        </p:spPr>
      </p:pic>
      <p:sp>
        <p:nvSpPr>
          <p:cNvPr id="3" name="TextBox 2"/>
          <p:cNvSpPr txBox="1"/>
          <p:nvPr/>
        </p:nvSpPr>
        <p:spPr bwMode="auto">
          <a:xfrm>
            <a:off x="914400" y="4343400"/>
            <a:ext cx="1752600" cy="4572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3366FF"/>
                </a:solidFill>
                <a:effectLst/>
                <a:uLnTx/>
                <a:uFillTx/>
                <a:latin typeface="Calibri" pitchFamily="34" charset="0"/>
                <a:ea typeface="+mn-ea"/>
                <a:cs typeface="+mn-cs"/>
              </a:rPr>
              <a:t>Boolean</a:t>
            </a:r>
          </a:p>
        </p:txBody>
      </p:sp>
      <p:sp>
        <p:nvSpPr>
          <p:cNvPr id="4" name="TextBox 3"/>
          <p:cNvSpPr txBox="1"/>
          <p:nvPr/>
        </p:nvSpPr>
        <p:spPr bwMode="auto">
          <a:xfrm>
            <a:off x="4038600" y="4343400"/>
            <a:ext cx="12192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3366FF"/>
                </a:solidFill>
                <a:effectLst/>
                <a:uLnTx/>
                <a:uFillTx/>
                <a:latin typeface="Calibri" pitchFamily="34" charset="0"/>
                <a:ea typeface="+mn-ea"/>
                <a:cs typeface="+mn-cs"/>
              </a:rPr>
              <a:t>Boolean</a:t>
            </a:r>
          </a:p>
        </p:txBody>
      </p:sp>
      <p:sp>
        <p:nvSpPr>
          <p:cNvPr id="5" name="TextBox 4"/>
          <p:cNvSpPr txBox="1"/>
          <p:nvPr/>
        </p:nvSpPr>
        <p:spPr bwMode="auto">
          <a:xfrm>
            <a:off x="7086600" y="4343400"/>
            <a:ext cx="990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chemeClr val="accent3">
                    <a:lumMod val="75000"/>
                  </a:schemeClr>
                </a:solidFill>
                <a:effectLst/>
                <a:uLnTx/>
                <a:uFillTx/>
                <a:latin typeface="Calibri" pitchFamily="34" charset="0"/>
                <a:ea typeface="+mn-ea"/>
                <a:cs typeface="+mn-cs"/>
              </a:rPr>
              <a:t>Scalar</a:t>
            </a:r>
          </a:p>
        </p:txBody>
      </p:sp>
      <p:sp>
        <p:nvSpPr>
          <p:cNvPr id="6" name="TextBox 5"/>
          <p:cNvSpPr txBox="1"/>
          <p:nvPr/>
        </p:nvSpPr>
        <p:spPr bwMode="auto">
          <a:xfrm>
            <a:off x="762000" y="4876800"/>
            <a:ext cx="18288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spcBef>
                <a:spcPct val="20000"/>
              </a:spcBef>
              <a:buClr>
                <a:srgbClr val="99FF33"/>
              </a:buClr>
            </a:pPr>
            <a:r>
              <a:rPr lang="en-US" sz="2400" kern="0" dirty="0" smtClean="0">
                <a:solidFill>
                  <a:srgbClr val="800000"/>
                </a:solidFill>
                <a:latin typeface="Calibri" pitchFamily="34" charset="0"/>
              </a:rPr>
              <a:t>Undirected</a:t>
            </a:r>
            <a:endParaRPr kumimoji="0" lang="en-US" sz="2400" b="0" i="0" u="none" strike="noStrike" kern="0" cap="none" spc="0" normalizeH="0" baseline="0" noProof="0" dirty="0" smtClean="0">
              <a:ln>
                <a:noFill/>
              </a:ln>
              <a:solidFill>
                <a:srgbClr val="800000"/>
              </a:solidFill>
              <a:effectLst/>
              <a:uLnTx/>
              <a:uFillTx/>
              <a:latin typeface="Calibri" pitchFamily="34" charset="0"/>
              <a:ea typeface="+mn-ea"/>
              <a:cs typeface="+mn-cs"/>
            </a:endParaRPr>
          </a:p>
        </p:txBody>
      </p:sp>
      <p:sp>
        <p:nvSpPr>
          <p:cNvPr id="34" name="TextBox 33"/>
          <p:cNvSpPr txBox="1"/>
          <p:nvPr/>
        </p:nvSpPr>
        <p:spPr bwMode="auto">
          <a:xfrm>
            <a:off x="3962400" y="4876800"/>
            <a:ext cx="18288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spcBef>
                <a:spcPct val="20000"/>
              </a:spcBef>
              <a:buClr>
                <a:srgbClr val="99FF33"/>
              </a:buClr>
            </a:pPr>
            <a:r>
              <a:rPr lang="en-US" sz="2400" kern="0" dirty="0" smtClean="0">
                <a:solidFill>
                  <a:srgbClr val="B1222F"/>
                </a:solidFill>
                <a:latin typeface="Calibri" pitchFamily="34" charset="0"/>
              </a:rPr>
              <a:t>Reciprocal</a:t>
            </a:r>
            <a:endParaRPr kumimoji="0" lang="en-US" sz="2400" b="0" i="0" u="none" strike="noStrike" kern="0" cap="none" spc="0" normalizeH="0" baseline="0" noProof="0" dirty="0" smtClean="0">
              <a:ln>
                <a:noFill/>
              </a:ln>
              <a:solidFill>
                <a:srgbClr val="B1222F"/>
              </a:solidFill>
              <a:effectLst/>
              <a:uLnTx/>
              <a:uFillTx/>
              <a:latin typeface="Calibri" pitchFamily="34" charset="0"/>
            </a:endParaRPr>
          </a:p>
        </p:txBody>
      </p:sp>
      <p:sp>
        <p:nvSpPr>
          <p:cNvPr id="36" name="TextBox 35"/>
          <p:cNvSpPr txBox="1"/>
          <p:nvPr/>
        </p:nvSpPr>
        <p:spPr bwMode="auto">
          <a:xfrm>
            <a:off x="6934200" y="4876800"/>
            <a:ext cx="1295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spcBef>
                <a:spcPct val="20000"/>
              </a:spcBef>
              <a:buClr>
                <a:srgbClr val="99FF33"/>
              </a:buClr>
            </a:pPr>
            <a:r>
              <a:rPr lang="en-US" sz="2400" kern="0" dirty="0" smtClean="0">
                <a:solidFill>
                  <a:srgbClr val="ED2B3C"/>
                </a:solidFill>
                <a:latin typeface="Calibri" pitchFamily="34" charset="0"/>
              </a:rPr>
              <a:t>Directed</a:t>
            </a:r>
            <a:endParaRPr kumimoji="0" lang="en-US" sz="2400" b="0" i="0" u="none" strike="noStrike" kern="0" cap="none" spc="0" normalizeH="0" baseline="0" noProof="0" dirty="0" smtClean="0">
              <a:ln>
                <a:noFill/>
              </a:ln>
              <a:solidFill>
                <a:srgbClr val="ED2B3C"/>
              </a:solidFill>
              <a:effectLst/>
              <a:uLnTx/>
              <a:uFillTx/>
              <a:latin typeface="Calibri" pitchFamily="34" charset="0"/>
            </a:endParaRPr>
          </a:p>
        </p:txBody>
      </p:sp>
      <p:sp>
        <p:nvSpPr>
          <p:cNvPr id="7" name="TextBox 6"/>
          <p:cNvSpPr txBox="1"/>
          <p:nvPr/>
        </p:nvSpPr>
        <p:spPr bwMode="auto">
          <a:xfrm>
            <a:off x="1066800" y="5410200"/>
            <a:ext cx="11430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smtClean="0">
                <a:solidFill>
                  <a:srgbClr val="008000"/>
                </a:solidFill>
                <a:latin typeface="Calibri" pitchFamily="34" charset="0"/>
              </a:rPr>
              <a:t>False</a:t>
            </a:r>
            <a:endParaRPr kumimoji="0" lang="en-US" sz="2400" i="0" u="none" strike="noStrike" kern="0" cap="none" spc="0" normalizeH="0" baseline="0" noProof="0" dirty="0" smtClean="0">
              <a:ln>
                <a:noFill/>
              </a:ln>
              <a:solidFill>
                <a:srgbClr val="008000"/>
              </a:solidFill>
              <a:effectLst/>
              <a:uLnTx/>
              <a:uFillTx/>
              <a:latin typeface="Calibri" pitchFamily="34" charset="0"/>
            </a:endParaRPr>
          </a:p>
        </p:txBody>
      </p:sp>
      <p:sp>
        <p:nvSpPr>
          <p:cNvPr id="37" name="TextBox 36"/>
          <p:cNvSpPr txBox="1"/>
          <p:nvPr/>
        </p:nvSpPr>
        <p:spPr bwMode="auto">
          <a:xfrm>
            <a:off x="4267200" y="5410200"/>
            <a:ext cx="11430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smtClean="0">
                <a:solidFill>
                  <a:srgbClr val="008000"/>
                </a:solidFill>
                <a:latin typeface="Calibri" pitchFamily="34" charset="0"/>
              </a:rPr>
              <a:t>False</a:t>
            </a:r>
            <a:endParaRPr kumimoji="0" lang="en-US" sz="2400" b="0" i="0" u="none" strike="noStrike" kern="0" cap="none" spc="0" normalizeH="0" baseline="0" noProof="0" dirty="0" smtClean="0">
              <a:ln>
                <a:noFill/>
              </a:ln>
              <a:solidFill>
                <a:srgbClr val="008000"/>
              </a:solidFill>
              <a:effectLst/>
              <a:uLnTx/>
              <a:uFillTx/>
              <a:latin typeface="Calibri" pitchFamily="34" charset="0"/>
            </a:endParaRPr>
          </a:p>
        </p:txBody>
      </p:sp>
      <p:sp>
        <p:nvSpPr>
          <p:cNvPr id="38" name="TextBox 37"/>
          <p:cNvSpPr txBox="1"/>
          <p:nvPr/>
        </p:nvSpPr>
        <p:spPr bwMode="auto">
          <a:xfrm>
            <a:off x="7315200" y="5410200"/>
            <a:ext cx="11430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smtClean="0">
                <a:solidFill>
                  <a:srgbClr val="008000"/>
                </a:solidFill>
                <a:latin typeface="Calibri" pitchFamily="34" charset="0"/>
              </a:rPr>
              <a:t>50</a:t>
            </a:r>
            <a:endParaRPr kumimoji="0" lang="en-US" sz="2400" b="0" i="0" u="none" strike="noStrike" kern="0" cap="none" spc="0" normalizeH="0" baseline="0" noProof="0" dirty="0" smtClean="0">
              <a:ln>
                <a:noFill/>
              </a:ln>
              <a:solidFill>
                <a:srgbClr val="008000"/>
              </a:solidFill>
              <a:effectLst/>
              <a:uLnTx/>
              <a:uFillTx/>
              <a:latin typeface="Calibri" pitchFamily="34" charset="0"/>
            </a:endParaRPr>
          </a:p>
        </p:txBody>
      </p:sp>
      <p:sp>
        <p:nvSpPr>
          <p:cNvPr id="8" name="TextBox 7"/>
          <p:cNvSpPr txBox="1"/>
          <p:nvPr/>
        </p:nvSpPr>
        <p:spPr bwMode="auto">
          <a:xfrm>
            <a:off x="7162800" y="5943600"/>
            <a:ext cx="1295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solidFill>
                    <a:srgbClr val="000090"/>
                  </a:solidFill>
                </a:ln>
                <a:solidFill>
                  <a:srgbClr val="161A1C"/>
                </a:solidFill>
                <a:effectLst/>
                <a:uLnTx/>
                <a:uFillTx/>
                <a:latin typeface="Calibri" pitchFamily="34" charset="0"/>
                <a:ea typeface="+mn-ea"/>
                <a:cs typeface="+mn-cs"/>
              </a:rPr>
              <a:t>0-100</a:t>
            </a:r>
          </a:p>
        </p:txBody>
      </p:sp>
    </p:spTree>
    <p:extLst>
      <p:ext uri="{BB962C8B-B14F-4D97-AF65-F5344CB8AC3E}">
        <p14:creationId xmlns:p14="http://schemas.microsoft.com/office/powerpoint/2010/main" val="1905372746"/>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pic>
        <p:nvPicPr>
          <p:cNvPr id="9" name="Picture 8" descr="naomi-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400" y="3259992"/>
            <a:ext cx="609601" cy="609601"/>
          </a:xfrm>
          <a:prstGeom prst="rect">
            <a:avLst/>
          </a:prstGeom>
        </p:spPr>
      </p:pic>
      <p:pic>
        <p:nvPicPr>
          <p:cNvPr id="10" name="Picture 9" descr="zack-portrai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2057400"/>
            <a:ext cx="609600" cy="609600"/>
          </a:xfrm>
          <a:prstGeom prst="rect">
            <a:avLst/>
          </a:prstGeom>
        </p:spPr>
      </p:pic>
      <p:sp>
        <p:nvSpPr>
          <p:cNvPr id="12" name="TextBox 11"/>
          <p:cNvSpPr txBox="1"/>
          <p:nvPr/>
        </p:nvSpPr>
        <p:spPr bwMode="auto">
          <a:xfrm>
            <a:off x="9906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Traits</a:t>
            </a:r>
          </a:p>
        </p:txBody>
      </p:sp>
      <p:pic>
        <p:nvPicPr>
          <p:cNvPr id="27" name="Picture 26" descr="debbie-portrai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2133600"/>
            <a:ext cx="533400" cy="533400"/>
          </a:xfrm>
          <a:prstGeom prst="rect">
            <a:avLst/>
          </a:prstGeom>
        </p:spPr>
      </p:pic>
      <p:pic>
        <p:nvPicPr>
          <p:cNvPr id="28" name="Picture 27" descr="oswald-portra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7400" y="2133600"/>
            <a:ext cx="533400" cy="533400"/>
          </a:xfrm>
          <a:prstGeom prst="rect">
            <a:avLst/>
          </a:prstGeom>
        </p:spPr>
      </p:pic>
      <p:sp>
        <p:nvSpPr>
          <p:cNvPr id="29" name="Left-Right Arrow 28"/>
          <p:cNvSpPr/>
          <p:nvPr/>
        </p:nvSpPr>
        <p:spPr>
          <a:xfrm>
            <a:off x="3886200" y="2057400"/>
            <a:ext cx="1600200" cy="609600"/>
          </a:xfrm>
          <a:prstGeom prst="lef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Soul Linked</a:t>
            </a:r>
            <a:endParaRPr lang="en-US" dirty="0"/>
          </a:p>
        </p:txBody>
      </p:sp>
      <p:pic>
        <p:nvPicPr>
          <p:cNvPr id="30" name="Picture 29" descr="naomi-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76600" y="3259992"/>
            <a:ext cx="609601" cy="609601"/>
          </a:xfrm>
          <a:prstGeom prst="rect">
            <a:avLst/>
          </a:prstGeom>
        </p:spPr>
      </p:pic>
      <p:pic>
        <p:nvPicPr>
          <p:cNvPr id="31" name="Picture 30" descr="zack-portrai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3276600"/>
            <a:ext cx="609600" cy="609600"/>
          </a:xfrm>
          <a:prstGeom prst="rect">
            <a:avLst/>
          </a:prstGeom>
        </p:spPr>
      </p:pic>
      <p:sp>
        <p:nvSpPr>
          <p:cNvPr id="32" name="Left-Right Arrow 31"/>
          <p:cNvSpPr/>
          <p:nvPr/>
        </p:nvSpPr>
        <p:spPr>
          <a:xfrm>
            <a:off x="3886200" y="3276600"/>
            <a:ext cx="1447800" cy="609600"/>
          </a:xfrm>
          <a:prstGeom prst="leftRightArrow">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Siblings</a:t>
            </a:r>
            <a:endParaRPr lang="en-US" dirty="0"/>
          </a:p>
        </p:txBody>
      </p:sp>
      <p:sp>
        <p:nvSpPr>
          <p:cNvPr id="33" name="TextBox 32"/>
          <p:cNvSpPr txBox="1"/>
          <p:nvPr/>
        </p:nvSpPr>
        <p:spPr bwMode="auto">
          <a:xfrm>
            <a:off x="36576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Relationships</a:t>
            </a:r>
          </a:p>
        </p:txBody>
      </p:sp>
      <p:pic>
        <p:nvPicPr>
          <p:cNvPr id="35" name="Picture 34" descr="oswald-portra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200" y="2133600"/>
            <a:ext cx="533400" cy="533400"/>
          </a:xfrm>
          <a:prstGeom prst="rect">
            <a:avLst/>
          </a:prstGeom>
        </p:spPr>
      </p:pic>
      <p:sp>
        <p:nvSpPr>
          <p:cNvPr id="40" name="TextBox 39"/>
          <p:cNvSpPr txBox="1"/>
          <p:nvPr/>
        </p:nvSpPr>
        <p:spPr bwMode="auto">
          <a:xfrm>
            <a:off x="69342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Networks</a:t>
            </a:r>
          </a:p>
        </p:txBody>
      </p:sp>
      <p:sp>
        <p:nvSpPr>
          <p:cNvPr id="42" name="Right Arrow 41"/>
          <p:cNvSpPr/>
          <p:nvPr/>
        </p:nvSpPr>
        <p:spPr>
          <a:xfrm>
            <a:off x="685800" y="2133600"/>
            <a:ext cx="1447800" cy="6096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Maniacal</a:t>
            </a:r>
            <a:endParaRPr lang="en-US" dirty="0"/>
          </a:p>
        </p:txBody>
      </p:sp>
      <p:sp>
        <p:nvSpPr>
          <p:cNvPr id="43" name="Left Arrow 42"/>
          <p:cNvSpPr/>
          <p:nvPr/>
        </p:nvSpPr>
        <p:spPr>
          <a:xfrm>
            <a:off x="762000" y="3276600"/>
            <a:ext cx="1524000" cy="637032"/>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Sly</a:t>
            </a:r>
            <a:endParaRPr lang="en-US" dirty="0"/>
          </a:p>
        </p:txBody>
      </p:sp>
      <p:pic>
        <p:nvPicPr>
          <p:cNvPr id="44" name="Picture 43" descr="nicholas-portrai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305800" y="2057400"/>
            <a:ext cx="609600" cy="609600"/>
          </a:xfrm>
          <a:prstGeom prst="rect">
            <a:avLst/>
          </a:prstGeom>
        </p:spPr>
      </p:pic>
      <p:cxnSp>
        <p:nvCxnSpPr>
          <p:cNvPr id="46" name="Straight Arrow Connector 45"/>
          <p:cNvCxnSpPr/>
          <p:nvPr/>
        </p:nvCxnSpPr>
        <p:spPr>
          <a:xfrm>
            <a:off x="7010400" y="2209800"/>
            <a:ext cx="1219200" cy="0"/>
          </a:xfrm>
          <a:prstGeom prst="straightConnector1">
            <a:avLst/>
          </a:prstGeom>
          <a:ln>
            <a:solidFill>
              <a:srgbClr val="FF60CE"/>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bwMode="auto">
          <a:xfrm>
            <a:off x="6934200" y="22522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87</a:t>
            </a:r>
          </a:p>
        </p:txBody>
      </p:sp>
      <p:cxnSp>
        <p:nvCxnSpPr>
          <p:cNvPr id="49" name="Straight Arrow Connector 48"/>
          <p:cNvCxnSpPr/>
          <p:nvPr/>
        </p:nvCxnSpPr>
        <p:spPr>
          <a:xfrm flipH="1">
            <a:off x="7010400" y="2590800"/>
            <a:ext cx="1143000" cy="0"/>
          </a:xfrm>
          <a:prstGeom prst="straightConnector1">
            <a:avLst/>
          </a:prstGeom>
          <a:ln>
            <a:solidFill>
              <a:srgbClr val="FF60CE"/>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bwMode="auto">
          <a:xfrm>
            <a:off x="7848600" y="22522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91</a:t>
            </a:r>
          </a:p>
        </p:txBody>
      </p:sp>
      <p:cxnSp>
        <p:nvCxnSpPr>
          <p:cNvPr id="52" name="Straight Arrow Connector 51"/>
          <p:cNvCxnSpPr/>
          <p:nvPr/>
        </p:nvCxnSpPr>
        <p:spPr>
          <a:xfrm>
            <a:off x="7010400" y="3429000"/>
            <a:ext cx="1219200"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bwMode="auto">
          <a:xfrm>
            <a:off x="6934200" y="34714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1600" kern="0" dirty="0" smtClean="0">
                <a:solidFill>
                  <a:srgbClr val="161A1C"/>
                </a:solidFill>
                <a:latin typeface="Calibri" pitchFamily="34" charset="0"/>
              </a:rPr>
              <a:t>24</a:t>
            </a:r>
            <a:endPar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cxnSp>
        <p:nvCxnSpPr>
          <p:cNvPr id="54" name="Straight Arrow Connector 53"/>
          <p:cNvCxnSpPr/>
          <p:nvPr/>
        </p:nvCxnSpPr>
        <p:spPr>
          <a:xfrm flipH="1">
            <a:off x="7010400" y="3810000"/>
            <a:ext cx="1143000"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bwMode="auto">
          <a:xfrm>
            <a:off x="7848600" y="34714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99</a:t>
            </a:r>
          </a:p>
        </p:txBody>
      </p:sp>
      <p:pic>
        <p:nvPicPr>
          <p:cNvPr id="56" name="Picture 55" descr="mave-portra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324600" y="3276600"/>
            <a:ext cx="596869" cy="596869"/>
          </a:xfrm>
          <a:prstGeom prst="rect">
            <a:avLst/>
          </a:prstGeom>
        </p:spPr>
      </p:pic>
      <p:pic>
        <p:nvPicPr>
          <p:cNvPr id="57" name="Picture 56" descr="lil-portrai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05800" y="3276600"/>
            <a:ext cx="609600" cy="609600"/>
          </a:xfrm>
          <a:prstGeom prst="rect">
            <a:avLst/>
          </a:prstGeom>
        </p:spPr>
      </p:pic>
      <p:sp>
        <p:nvSpPr>
          <p:cNvPr id="3" name="TextBox 2"/>
          <p:cNvSpPr txBox="1"/>
          <p:nvPr/>
        </p:nvSpPr>
        <p:spPr bwMode="auto">
          <a:xfrm>
            <a:off x="914400" y="4343400"/>
            <a:ext cx="1752600" cy="4572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3366FF"/>
                </a:solidFill>
                <a:effectLst/>
                <a:uLnTx/>
                <a:uFillTx/>
                <a:latin typeface="Calibri" pitchFamily="34" charset="0"/>
                <a:ea typeface="+mn-ea"/>
                <a:cs typeface="+mn-cs"/>
              </a:rPr>
              <a:t>Boolean</a:t>
            </a:r>
          </a:p>
        </p:txBody>
      </p:sp>
      <p:sp>
        <p:nvSpPr>
          <p:cNvPr id="4" name="TextBox 3"/>
          <p:cNvSpPr txBox="1"/>
          <p:nvPr/>
        </p:nvSpPr>
        <p:spPr bwMode="auto">
          <a:xfrm>
            <a:off x="4038600" y="4343400"/>
            <a:ext cx="12192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3366FF"/>
                </a:solidFill>
                <a:effectLst/>
                <a:uLnTx/>
                <a:uFillTx/>
                <a:latin typeface="Calibri" pitchFamily="34" charset="0"/>
                <a:ea typeface="+mn-ea"/>
                <a:cs typeface="+mn-cs"/>
              </a:rPr>
              <a:t>Boolean</a:t>
            </a:r>
          </a:p>
        </p:txBody>
      </p:sp>
      <p:sp>
        <p:nvSpPr>
          <p:cNvPr id="5" name="TextBox 4"/>
          <p:cNvSpPr txBox="1"/>
          <p:nvPr/>
        </p:nvSpPr>
        <p:spPr bwMode="auto">
          <a:xfrm>
            <a:off x="7086600" y="4343400"/>
            <a:ext cx="990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chemeClr val="accent3">
                    <a:lumMod val="75000"/>
                  </a:schemeClr>
                </a:solidFill>
                <a:effectLst/>
                <a:uLnTx/>
                <a:uFillTx/>
                <a:latin typeface="Calibri" pitchFamily="34" charset="0"/>
                <a:ea typeface="+mn-ea"/>
                <a:cs typeface="+mn-cs"/>
              </a:rPr>
              <a:t>Scalar</a:t>
            </a:r>
          </a:p>
        </p:txBody>
      </p:sp>
      <p:sp>
        <p:nvSpPr>
          <p:cNvPr id="6" name="TextBox 5"/>
          <p:cNvSpPr txBox="1"/>
          <p:nvPr/>
        </p:nvSpPr>
        <p:spPr bwMode="auto">
          <a:xfrm>
            <a:off x="762000" y="4876800"/>
            <a:ext cx="18288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spcBef>
                <a:spcPct val="20000"/>
              </a:spcBef>
              <a:buClr>
                <a:srgbClr val="99FF33"/>
              </a:buClr>
            </a:pPr>
            <a:r>
              <a:rPr lang="en-US" sz="2400" kern="0" dirty="0" smtClean="0">
                <a:solidFill>
                  <a:srgbClr val="800000"/>
                </a:solidFill>
                <a:latin typeface="Calibri" pitchFamily="34" charset="0"/>
              </a:rPr>
              <a:t>Undirected</a:t>
            </a:r>
            <a:endParaRPr kumimoji="0" lang="en-US" sz="2400" b="0" i="0" u="none" strike="noStrike" kern="0" cap="none" spc="0" normalizeH="0" baseline="0" noProof="0" dirty="0" smtClean="0">
              <a:ln>
                <a:noFill/>
              </a:ln>
              <a:solidFill>
                <a:srgbClr val="800000"/>
              </a:solidFill>
              <a:effectLst/>
              <a:uLnTx/>
              <a:uFillTx/>
              <a:latin typeface="Calibri" pitchFamily="34" charset="0"/>
              <a:ea typeface="+mn-ea"/>
              <a:cs typeface="+mn-cs"/>
            </a:endParaRPr>
          </a:p>
        </p:txBody>
      </p:sp>
      <p:sp>
        <p:nvSpPr>
          <p:cNvPr id="34" name="TextBox 33"/>
          <p:cNvSpPr txBox="1"/>
          <p:nvPr/>
        </p:nvSpPr>
        <p:spPr bwMode="auto">
          <a:xfrm>
            <a:off x="3962400" y="4876800"/>
            <a:ext cx="18288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spcBef>
                <a:spcPct val="20000"/>
              </a:spcBef>
              <a:buClr>
                <a:srgbClr val="99FF33"/>
              </a:buClr>
            </a:pPr>
            <a:r>
              <a:rPr lang="en-US" sz="2400" kern="0" dirty="0" smtClean="0">
                <a:solidFill>
                  <a:srgbClr val="B1222F"/>
                </a:solidFill>
                <a:latin typeface="Calibri" pitchFamily="34" charset="0"/>
              </a:rPr>
              <a:t>Reciprocal</a:t>
            </a:r>
            <a:endParaRPr kumimoji="0" lang="en-US" sz="2400" b="0" i="0" u="none" strike="noStrike" kern="0" cap="none" spc="0" normalizeH="0" baseline="0" noProof="0" dirty="0" smtClean="0">
              <a:ln>
                <a:noFill/>
              </a:ln>
              <a:solidFill>
                <a:srgbClr val="B1222F"/>
              </a:solidFill>
              <a:effectLst/>
              <a:uLnTx/>
              <a:uFillTx/>
              <a:latin typeface="Calibri" pitchFamily="34" charset="0"/>
            </a:endParaRPr>
          </a:p>
        </p:txBody>
      </p:sp>
      <p:sp>
        <p:nvSpPr>
          <p:cNvPr id="36" name="TextBox 35"/>
          <p:cNvSpPr txBox="1"/>
          <p:nvPr/>
        </p:nvSpPr>
        <p:spPr bwMode="auto">
          <a:xfrm>
            <a:off x="6934200" y="4876800"/>
            <a:ext cx="1295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spcBef>
                <a:spcPct val="20000"/>
              </a:spcBef>
              <a:buClr>
                <a:srgbClr val="99FF33"/>
              </a:buClr>
            </a:pPr>
            <a:r>
              <a:rPr lang="en-US" sz="2400" kern="0" dirty="0" smtClean="0">
                <a:solidFill>
                  <a:srgbClr val="ED2B3C"/>
                </a:solidFill>
                <a:latin typeface="Calibri" pitchFamily="34" charset="0"/>
              </a:rPr>
              <a:t>Directed</a:t>
            </a:r>
            <a:endParaRPr kumimoji="0" lang="en-US" sz="2400" b="0" i="0" u="none" strike="noStrike" kern="0" cap="none" spc="0" normalizeH="0" baseline="0" noProof="0" dirty="0" smtClean="0">
              <a:ln>
                <a:noFill/>
              </a:ln>
              <a:solidFill>
                <a:srgbClr val="ED2B3C"/>
              </a:solidFill>
              <a:effectLst/>
              <a:uLnTx/>
              <a:uFillTx/>
              <a:latin typeface="Calibri" pitchFamily="34" charset="0"/>
            </a:endParaRPr>
          </a:p>
        </p:txBody>
      </p:sp>
      <p:sp>
        <p:nvSpPr>
          <p:cNvPr id="7" name="TextBox 6"/>
          <p:cNvSpPr txBox="1"/>
          <p:nvPr/>
        </p:nvSpPr>
        <p:spPr bwMode="auto">
          <a:xfrm>
            <a:off x="1066800" y="5410200"/>
            <a:ext cx="11430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smtClean="0">
                <a:solidFill>
                  <a:srgbClr val="008000"/>
                </a:solidFill>
                <a:latin typeface="Calibri" pitchFamily="34" charset="0"/>
              </a:rPr>
              <a:t>False</a:t>
            </a:r>
            <a:endParaRPr kumimoji="0" lang="en-US" sz="2400" i="0" u="none" strike="noStrike" kern="0" cap="none" spc="0" normalizeH="0" baseline="0" noProof="0" dirty="0" smtClean="0">
              <a:ln>
                <a:noFill/>
              </a:ln>
              <a:solidFill>
                <a:srgbClr val="008000"/>
              </a:solidFill>
              <a:effectLst/>
              <a:uLnTx/>
              <a:uFillTx/>
              <a:latin typeface="Calibri" pitchFamily="34" charset="0"/>
            </a:endParaRPr>
          </a:p>
        </p:txBody>
      </p:sp>
      <p:sp>
        <p:nvSpPr>
          <p:cNvPr id="37" name="TextBox 36"/>
          <p:cNvSpPr txBox="1"/>
          <p:nvPr/>
        </p:nvSpPr>
        <p:spPr bwMode="auto">
          <a:xfrm>
            <a:off x="4267200" y="5410200"/>
            <a:ext cx="11430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smtClean="0">
                <a:solidFill>
                  <a:srgbClr val="008000"/>
                </a:solidFill>
                <a:latin typeface="Calibri" pitchFamily="34" charset="0"/>
              </a:rPr>
              <a:t>False</a:t>
            </a:r>
            <a:endParaRPr kumimoji="0" lang="en-US" sz="2400" b="0" i="0" u="none" strike="noStrike" kern="0" cap="none" spc="0" normalizeH="0" baseline="0" noProof="0" dirty="0" smtClean="0">
              <a:ln>
                <a:noFill/>
              </a:ln>
              <a:solidFill>
                <a:srgbClr val="008000"/>
              </a:solidFill>
              <a:effectLst/>
              <a:uLnTx/>
              <a:uFillTx/>
              <a:latin typeface="Calibri" pitchFamily="34" charset="0"/>
            </a:endParaRPr>
          </a:p>
        </p:txBody>
      </p:sp>
      <p:sp>
        <p:nvSpPr>
          <p:cNvPr id="38" name="TextBox 37"/>
          <p:cNvSpPr txBox="1"/>
          <p:nvPr/>
        </p:nvSpPr>
        <p:spPr bwMode="auto">
          <a:xfrm>
            <a:off x="7315200" y="5410200"/>
            <a:ext cx="11430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smtClean="0">
                <a:solidFill>
                  <a:srgbClr val="008000"/>
                </a:solidFill>
                <a:latin typeface="Calibri" pitchFamily="34" charset="0"/>
              </a:rPr>
              <a:t>50</a:t>
            </a:r>
            <a:endParaRPr kumimoji="0" lang="en-US" sz="2400" b="0" i="0" u="none" strike="noStrike" kern="0" cap="none" spc="0" normalizeH="0" baseline="0" noProof="0" dirty="0" smtClean="0">
              <a:ln>
                <a:noFill/>
              </a:ln>
              <a:solidFill>
                <a:srgbClr val="008000"/>
              </a:solidFill>
              <a:effectLst/>
              <a:uLnTx/>
              <a:uFillTx/>
              <a:latin typeface="Calibri" pitchFamily="34" charset="0"/>
            </a:endParaRPr>
          </a:p>
        </p:txBody>
      </p:sp>
      <p:sp>
        <p:nvSpPr>
          <p:cNvPr id="8" name="TextBox 7"/>
          <p:cNvSpPr txBox="1"/>
          <p:nvPr/>
        </p:nvSpPr>
        <p:spPr bwMode="auto">
          <a:xfrm>
            <a:off x="7162800" y="5943600"/>
            <a:ext cx="1295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solidFill>
                    <a:srgbClr val="000090"/>
                  </a:solidFill>
                </a:ln>
                <a:solidFill>
                  <a:srgbClr val="161A1C"/>
                </a:solidFill>
                <a:effectLst/>
                <a:uLnTx/>
                <a:uFillTx/>
                <a:latin typeface="Calibri" pitchFamily="34" charset="0"/>
                <a:ea typeface="+mn-ea"/>
                <a:cs typeface="+mn-cs"/>
              </a:rPr>
              <a:t>0-100</a:t>
            </a:r>
          </a:p>
        </p:txBody>
      </p:sp>
    </p:spTree>
    <p:extLst>
      <p:ext uri="{BB962C8B-B14F-4D97-AF65-F5344CB8AC3E}">
        <p14:creationId xmlns:p14="http://schemas.microsoft.com/office/powerpoint/2010/main" val="2213643933"/>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pic>
        <p:nvPicPr>
          <p:cNvPr id="9" name="Picture 8" descr="naomi-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400" y="3259992"/>
            <a:ext cx="609601" cy="609601"/>
          </a:xfrm>
          <a:prstGeom prst="rect">
            <a:avLst/>
          </a:prstGeom>
        </p:spPr>
      </p:pic>
      <p:pic>
        <p:nvPicPr>
          <p:cNvPr id="10" name="Picture 9" descr="zack-portrai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3600" y="2057400"/>
            <a:ext cx="609600" cy="609600"/>
          </a:xfrm>
          <a:prstGeom prst="rect">
            <a:avLst/>
          </a:prstGeom>
        </p:spPr>
      </p:pic>
      <p:sp>
        <p:nvSpPr>
          <p:cNvPr id="12" name="TextBox 11"/>
          <p:cNvSpPr txBox="1"/>
          <p:nvPr/>
        </p:nvSpPr>
        <p:spPr bwMode="auto">
          <a:xfrm>
            <a:off x="5334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Characteristics</a:t>
            </a:r>
          </a:p>
        </p:txBody>
      </p:sp>
      <p:pic>
        <p:nvPicPr>
          <p:cNvPr id="27" name="Picture 26" descr="debbie-portrai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2133600"/>
            <a:ext cx="533400" cy="533400"/>
          </a:xfrm>
          <a:prstGeom prst="rect">
            <a:avLst/>
          </a:prstGeom>
        </p:spPr>
      </p:pic>
      <p:pic>
        <p:nvPicPr>
          <p:cNvPr id="28" name="Picture 27" descr="oswald-portra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7400" y="2133600"/>
            <a:ext cx="533400" cy="533400"/>
          </a:xfrm>
          <a:prstGeom prst="rect">
            <a:avLst/>
          </a:prstGeom>
        </p:spPr>
      </p:pic>
      <p:sp>
        <p:nvSpPr>
          <p:cNvPr id="29" name="Left-Right Arrow 28"/>
          <p:cNvSpPr/>
          <p:nvPr/>
        </p:nvSpPr>
        <p:spPr>
          <a:xfrm>
            <a:off x="3886200" y="2057400"/>
            <a:ext cx="1600200" cy="609600"/>
          </a:xfrm>
          <a:prstGeom prst="lef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Soul Linked</a:t>
            </a:r>
            <a:endParaRPr lang="en-US" dirty="0"/>
          </a:p>
        </p:txBody>
      </p:sp>
      <p:pic>
        <p:nvPicPr>
          <p:cNvPr id="30" name="Picture 29" descr="naomi-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76600" y="3259992"/>
            <a:ext cx="609601" cy="609601"/>
          </a:xfrm>
          <a:prstGeom prst="rect">
            <a:avLst/>
          </a:prstGeom>
        </p:spPr>
      </p:pic>
      <p:pic>
        <p:nvPicPr>
          <p:cNvPr id="31" name="Picture 30" descr="zack-portrai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3276600"/>
            <a:ext cx="609600" cy="609600"/>
          </a:xfrm>
          <a:prstGeom prst="rect">
            <a:avLst/>
          </a:prstGeom>
        </p:spPr>
      </p:pic>
      <p:sp>
        <p:nvSpPr>
          <p:cNvPr id="32" name="Left-Right Arrow 31"/>
          <p:cNvSpPr/>
          <p:nvPr/>
        </p:nvSpPr>
        <p:spPr>
          <a:xfrm>
            <a:off x="3886200" y="3276600"/>
            <a:ext cx="1447800" cy="609600"/>
          </a:xfrm>
          <a:prstGeom prst="leftRightArrow">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Siblings</a:t>
            </a:r>
            <a:endParaRPr lang="en-US" dirty="0"/>
          </a:p>
        </p:txBody>
      </p:sp>
      <p:sp>
        <p:nvSpPr>
          <p:cNvPr id="33" name="TextBox 32"/>
          <p:cNvSpPr txBox="1"/>
          <p:nvPr/>
        </p:nvSpPr>
        <p:spPr bwMode="auto">
          <a:xfrm>
            <a:off x="39624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Bonds</a:t>
            </a:r>
          </a:p>
        </p:txBody>
      </p:sp>
      <p:pic>
        <p:nvPicPr>
          <p:cNvPr id="35" name="Picture 34" descr="oswald-portrai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200" y="2133600"/>
            <a:ext cx="533400" cy="533400"/>
          </a:xfrm>
          <a:prstGeom prst="rect">
            <a:avLst/>
          </a:prstGeom>
        </p:spPr>
      </p:pic>
      <p:sp>
        <p:nvSpPr>
          <p:cNvPr id="40" name="TextBox 39"/>
          <p:cNvSpPr txBox="1"/>
          <p:nvPr/>
        </p:nvSpPr>
        <p:spPr bwMode="auto">
          <a:xfrm>
            <a:off x="6858000" y="152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1" i="0" u="none" strike="noStrike" kern="0" cap="none" spc="0" normalizeH="0" baseline="0" noProof="0" dirty="0" smtClean="0">
                <a:ln>
                  <a:noFill/>
                </a:ln>
                <a:solidFill>
                  <a:srgbClr val="161A1C"/>
                </a:solidFill>
                <a:effectLst/>
                <a:uLnTx/>
                <a:uFillTx/>
                <a:latin typeface="Calibri" pitchFamily="34" charset="0"/>
                <a:ea typeface="+mn-ea"/>
                <a:cs typeface="+mn-cs"/>
              </a:rPr>
              <a:t>Opinions</a:t>
            </a:r>
          </a:p>
        </p:txBody>
      </p:sp>
      <p:sp>
        <p:nvSpPr>
          <p:cNvPr id="42" name="Right Arrow 41"/>
          <p:cNvSpPr/>
          <p:nvPr/>
        </p:nvSpPr>
        <p:spPr>
          <a:xfrm>
            <a:off x="685800" y="2133600"/>
            <a:ext cx="1447800" cy="6096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Maniacal</a:t>
            </a:r>
            <a:endParaRPr lang="en-US" dirty="0"/>
          </a:p>
        </p:txBody>
      </p:sp>
      <p:sp>
        <p:nvSpPr>
          <p:cNvPr id="43" name="Left Arrow 42"/>
          <p:cNvSpPr/>
          <p:nvPr/>
        </p:nvSpPr>
        <p:spPr>
          <a:xfrm>
            <a:off x="762000" y="3276600"/>
            <a:ext cx="1524000" cy="637032"/>
          </a:xfrm>
          <a:prstGeom prst="lef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Sly</a:t>
            </a:r>
            <a:endParaRPr lang="en-US" dirty="0"/>
          </a:p>
        </p:txBody>
      </p:sp>
      <p:pic>
        <p:nvPicPr>
          <p:cNvPr id="44" name="Picture 43" descr="nicholas-portrai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305800" y="2057400"/>
            <a:ext cx="609600" cy="609600"/>
          </a:xfrm>
          <a:prstGeom prst="rect">
            <a:avLst/>
          </a:prstGeom>
        </p:spPr>
      </p:pic>
      <p:cxnSp>
        <p:nvCxnSpPr>
          <p:cNvPr id="46" name="Straight Arrow Connector 45"/>
          <p:cNvCxnSpPr/>
          <p:nvPr/>
        </p:nvCxnSpPr>
        <p:spPr>
          <a:xfrm>
            <a:off x="7010400" y="2209800"/>
            <a:ext cx="1219200" cy="0"/>
          </a:xfrm>
          <a:prstGeom prst="straightConnector1">
            <a:avLst/>
          </a:prstGeom>
          <a:ln>
            <a:solidFill>
              <a:srgbClr val="FF60CE"/>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bwMode="auto">
          <a:xfrm>
            <a:off x="6934200" y="22522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87</a:t>
            </a:r>
          </a:p>
        </p:txBody>
      </p:sp>
      <p:cxnSp>
        <p:nvCxnSpPr>
          <p:cNvPr id="49" name="Straight Arrow Connector 48"/>
          <p:cNvCxnSpPr/>
          <p:nvPr/>
        </p:nvCxnSpPr>
        <p:spPr>
          <a:xfrm flipH="1">
            <a:off x="7010400" y="2590800"/>
            <a:ext cx="1143000" cy="0"/>
          </a:xfrm>
          <a:prstGeom prst="straightConnector1">
            <a:avLst/>
          </a:prstGeom>
          <a:ln>
            <a:solidFill>
              <a:srgbClr val="FF60CE"/>
            </a:solidFill>
            <a:tailEnd type="arrow"/>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bwMode="auto">
          <a:xfrm>
            <a:off x="7848600" y="22522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91</a:t>
            </a:r>
          </a:p>
        </p:txBody>
      </p:sp>
      <p:cxnSp>
        <p:nvCxnSpPr>
          <p:cNvPr id="52" name="Straight Arrow Connector 51"/>
          <p:cNvCxnSpPr/>
          <p:nvPr/>
        </p:nvCxnSpPr>
        <p:spPr>
          <a:xfrm>
            <a:off x="7010400" y="3429000"/>
            <a:ext cx="1219200"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53" name="TextBox 52"/>
          <p:cNvSpPr txBox="1"/>
          <p:nvPr/>
        </p:nvSpPr>
        <p:spPr bwMode="auto">
          <a:xfrm>
            <a:off x="6934200" y="34714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1600" kern="0" dirty="0" smtClean="0">
                <a:solidFill>
                  <a:srgbClr val="161A1C"/>
                </a:solidFill>
                <a:latin typeface="Calibri" pitchFamily="34" charset="0"/>
              </a:rPr>
              <a:t>24</a:t>
            </a:r>
            <a:endPar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cxnSp>
        <p:nvCxnSpPr>
          <p:cNvPr id="54" name="Straight Arrow Connector 53"/>
          <p:cNvCxnSpPr/>
          <p:nvPr/>
        </p:nvCxnSpPr>
        <p:spPr>
          <a:xfrm flipH="1">
            <a:off x="7010400" y="3810000"/>
            <a:ext cx="1143000"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bwMode="auto">
          <a:xfrm>
            <a:off x="7848600" y="3471446"/>
            <a:ext cx="392656" cy="338554"/>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1600" b="0" i="0" u="none" strike="noStrike" kern="0" cap="none" spc="0" normalizeH="0" baseline="0" noProof="0" dirty="0" smtClean="0">
                <a:ln>
                  <a:noFill/>
                </a:ln>
                <a:solidFill>
                  <a:srgbClr val="161A1C"/>
                </a:solidFill>
                <a:effectLst/>
                <a:uLnTx/>
                <a:uFillTx/>
                <a:latin typeface="Calibri" pitchFamily="34" charset="0"/>
                <a:ea typeface="+mn-ea"/>
                <a:cs typeface="+mn-cs"/>
              </a:rPr>
              <a:t>99</a:t>
            </a:r>
          </a:p>
        </p:txBody>
      </p:sp>
      <p:pic>
        <p:nvPicPr>
          <p:cNvPr id="56" name="Picture 55" descr="mave-portrai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324600" y="3276600"/>
            <a:ext cx="596869" cy="596869"/>
          </a:xfrm>
          <a:prstGeom prst="rect">
            <a:avLst/>
          </a:prstGeom>
        </p:spPr>
      </p:pic>
      <p:pic>
        <p:nvPicPr>
          <p:cNvPr id="57" name="Picture 56" descr="lil-portrai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05800" y="3276600"/>
            <a:ext cx="609600" cy="609600"/>
          </a:xfrm>
          <a:prstGeom prst="rect">
            <a:avLst/>
          </a:prstGeom>
        </p:spPr>
      </p:pic>
      <p:sp>
        <p:nvSpPr>
          <p:cNvPr id="3" name="TextBox 2"/>
          <p:cNvSpPr txBox="1"/>
          <p:nvPr/>
        </p:nvSpPr>
        <p:spPr bwMode="auto">
          <a:xfrm>
            <a:off x="914400" y="4343400"/>
            <a:ext cx="1752600" cy="4572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3366FF"/>
                </a:solidFill>
                <a:effectLst/>
                <a:uLnTx/>
                <a:uFillTx/>
                <a:latin typeface="Calibri" pitchFamily="34" charset="0"/>
                <a:ea typeface="+mn-ea"/>
                <a:cs typeface="+mn-cs"/>
              </a:rPr>
              <a:t>Boolean</a:t>
            </a:r>
          </a:p>
        </p:txBody>
      </p:sp>
      <p:sp>
        <p:nvSpPr>
          <p:cNvPr id="4" name="TextBox 3"/>
          <p:cNvSpPr txBox="1"/>
          <p:nvPr/>
        </p:nvSpPr>
        <p:spPr bwMode="auto">
          <a:xfrm>
            <a:off x="4038600" y="4343400"/>
            <a:ext cx="12192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3366FF"/>
                </a:solidFill>
                <a:effectLst/>
                <a:uLnTx/>
                <a:uFillTx/>
                <a:latin typeface="Calibri" pitchFamily="34" charset="0"/>
                <a:ea typeface="+mn-ea"/>
                <a:cs typeface="+mn-cs"/>
              </a:rPr>
              <a:t>Boolean</a:t>
            </a:r>
          </a:p>
        </p:txBody>
      </p:sp>
      <p:sp>
        <p:nvSpPr>
          <p:cNvPr id="5" name="TextBox 4"/>
          <p:cNvSpPr txBox="1"/>
          <p:nvPr/>
        </p:nvSpPr>
        <p:spPr bwMode="auto">
          <a:xfrm>
            <a:off x="7086600" y="4343400"/>
            <a:ext cx="990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chemeClr val="accent3">
                    <a:lumMod val="75000"/>
                  </a:schemeClr>
                </a:solidFill>
                <a:effectLst/>
                <a:uLnTx/>
                <a:uFillTx/>
                <a:latin typeface="Calibri" pitchFamily="34" charset="0"/>
                <a:ea typeface="+mn-ea"/>
                <a:cs typeface="+mn-cs"/>
              </a:rPr>
              <a:t>Scalar</a:t>
            </a:r>
          </a:p>
        </p:txBody>
      </p:sp>
      <p:sp>
        <p:nvSpPr>
          <p:cNvPr id="6" name="TextBox 5"/>
          <p:cNvSpPr txBox="1"/>
          <p:nvPr/>
        </p:nvSpPr>
        <p:spPr bwMode="auto">
          <a:xfrm>
            <a:off x="762000" y="4876800"/>
            <a:ext cx="18288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spcBef>
                <a:spcPct val="20000"/>
              </a:spcBef>
              <a:buClr>
                <a:srgbClr val="99FF33"/>
              </a:buClr>
            </a:pPr>
            <a:r>
              <a:rPr lang="en-US" sz="2400" kern="0" dirty="0" smtClean="0">
                <a:solidFill>
                  <a:srgbClr val="800000"/>
                </a:solidFill>
                <a:latin typeface="Calibri" pitchFamily="34" charset="0"/>
              </a:rPr>
              <a:t>Undirected</a:t>
            </a:r>
            <a:endParaRPr kumimoji="0" lang="en-US" sz="2400" b="0" i="0" u="none" strike="noStrike" kern="0" cap="none" spc="0" normalizeH="0" baseline="0" noProof="0" dirty="0" smtClean="0">
              <a:ln>
                <a:noFill/>
              </a:ln>
              <a:solidFill>
                <a:srgbClr val="800000"/>
              </a:solidFill>
              <a:effectLst/>
              <a:uLnTx/>
              <a:uFillTx/>
              <a:latin typeface="Calibri" pitchFamily="34" charset="0"/>
              <a:ea typeface="+mn-ea"/>
              <a:cs typeface="+mn-cs"/>
            </a:endParaRPr>
          </a:p>
        </p:txBody>
      </p:sp>
      <p:sp>
        <p:nvSpPr>
          <p:cNvPr id="34" name="TextBox 33"/>
          <p:cNvSpPr txBox="1"/>
          <p:nvPr/>
        </p:nvSpPr>
        <p:spPr bwMode="auto">
          <a:xfrm>
            <a:off x="3962400" y="4876800"/>
            <a:ext cx="18288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spcBef>
                <a:spcPct val="20000"/>
              </a:spcBef>
              <a:buClr>
                <a:srgbClr val="99FF33"/>
              </a:buClr>
            </a:pPr>
            <a:r>
              <a:rPr lang="en-US" sz="2400" kern="0" dirty="0" smtClean="0">
                <a:solidFill>
                  <a:srgbClr val="B1222F"/>
                </a:solidFill>
                <a:latin typeface="Calibri" pitchFamily="34" charset="0"/>
              </a:rPr>
              <a:t>Reciprocal</a:t>
            </a:r>
            <a:endParaRPr kumimoji="0" lang="en-US" sz="2400" b="0" i="0" u="none" strike="noStrike" kern="0" cap="none" spc="0" normalizeH="0" baseline="0" noProof="0" dirty="0" smtClean="0">
              <a:ln>
                <a:noFill/>
              </a:ln>
              <a:solidFill>
                <a:srgbClr val="B1222F"/>
              </a:solidFill>
              <a:effectLst/>
              <a:uLnTx/>
              <a:uFillTx/>
              <a:latin typeface="Calibri" pitchFamily="34" charset="0"/>
            </a:endParaRPr>
          </a:p>
        </p:txBody>
      </p:sp>
      <p:sp>
        <p:nvSpPr>
          <p:cNvPr id="36" name="TextBox 35"/>
          <p:cNvSpPr txBox="1"/>
          <p:nvPr/>
        </p:nvSpPr>
        <p:spPr bwMode="auto">
          <a:xfrm>
            <a:off x="6934200" y="4876800"/>
            <a:ext cx="1295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spcBef>
                <a:spcPct val="20000"/>
              </a:spcBef>
              <a:buClr>
                <a:srgbClr val="99FF33"/>
              </a:buClr>
            </a:pPr>
            <a:r>
              <a:rPr lang="en-US" sz="2400" kern="0" dirty="0" smtClean="0">
                <a:solidFill>
                  <a:srgbClr val="ED2B3C"/>
                </a:solidFill>
                <a:latin typeface="Calibri" pitchFamily="34" charset="0"/>
              </a:rPr>
              <a:t>Directed</a:t>
            </a:r>
            <a:endParaRPr kumimoji="0" lang="en-US" sz="2400" b="0" i="0" u="none" strike="noStrike" kern="0" cap="none" spc="0" normalizeH="0" baseline="0" noProof="0" dirty="0" smtClean="0">
              <a:ln>
                <a:noFill/>
              </a:ln>
              <a:solidFill>
                <a:srgbClr val="ED2B3C"/>
              </a:solidFill>
              <a:effectLst/>
              <a:uLnTx/>
              <a:uFillTx/>
              <a:latin typeface="Calibri" pitchFamily="34" charset="0"/>
            </a:endParaRPr>
          </a:p>
        </p:txBody>
      </p:sp>
      <p:sp>
        <p:nvSpPr>
          <p:cNvPr id="7" name="TextBox 6"/>
          <p:cNvSpPr txBox="1"/>
          <p:nvPr/>
        </p:nvSpPr>
        <p:spPr bwMode="auto">
          <a:xfrm>
            <a:off x="1066800" y="5410200"/>
            <a:ext cx="11430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smtClean="0">
                <a:solidFill>
                  <a:srgbClr val="008000"/>
                </a:solidFill>
                <a:latin typeface="Calibri" pitchFamily="34" charset="0"/>
              </a:rPr>
              <a:t>False</a:t>
            </a:r>
            <a:endParaRPr kumimoji="0" lang="en-US" sz="2400" i="0" u="none" strike="noStrike" kern="0" cap="none" spc="0" normalizeH="0" baseline="0" noProof="0" dirty="0" smtClean="0">
              <a:ln>
                <a:noFill/>
              </a:ln>
              <a:solidFill>
                <a:srgbClr val="008000"/>
              </a:solidFill>
              <a:effectLst/>
              <a:uLnTx/>
              <a:uFillTx/>
              <a:latin typeface="Calibri" pitchFamily="34" charset="0"/>
            </a:endParaRPr>
          </a:p>
        </p:txBody>
      </p:sp>
      <p:sp>
        <p:nvSpPr>
          <p:cNvPr id="37" name="TextBox 36"/>
          <p:cNvSpPr txBox="1"/>
          <p:nvPr/>
        </p:nvSpPr>
        <p:spPr bwMode="auto">
          <a:xfrm>
            <a:off x="4267200" y="5410200"/>
            <a:ext cx="11430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smtClean="0">
                <a:solidFill>
                  <a:srgbClr val="008000"/>
                </a:solidFill>
                <a:latin typeface="Calibri" pitchFamily="34" charset="0"/>
              </a:rPr>
              <a:t>False</a:t>
            </a:r>
            <a:endParaRPr kumimoji="0" lang="en-US" sz="2400" b="0" i="0" u="none" strike="noStrike" kern="0" cap="none" spc="0" normalizeH="0" baseline="0" noProof="0" dirty="0" smtClean="0">
              <a:ln>
                <a:noFill/>
              </a:ln>
              <a:solidFill>
                <a:srgbClr val="008000"/>
              </a:solidFill>
              <a:effectLst/>
              <a:uLnTx/>
              <a:uFillTx/>
              <a:latin typeface="Calibri" pitchFamily="34" charset="0"/>
            </a:endParaRPr>
          </a:p>
        </p:txBody>
      </p:sp>
      <p:sp>
        <p:nvSpPr>
          <p:cNvPr id="38" name="TextBox 37"/>
          <p:cNvSpPr txBox="1"/>
          <p:nvPr/>
        </p:nvSpPr>
        <p:spPr bwMode="auto">
          <a:xfrm>
            <a:off x="7315200" y="5410200"/>
            <a:ext cx="11430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smtClean="0">
                <a:solidFill>
                  <a:srgbClr val="008000"/>
                </a:solidFill>
                <a:latin typeface="Calibri" pitchFamily="34" charset="0"/>
              </a:rPr>
              <a:t>50</a:t>
            </a:r>
            <a:endParaRPr kumimoji="0" lang="en-US" sz="2400" b="0" i="0" u="none" strike="noStrike" kern="0" cap="none" spc="0" normalizeH="0" baseline="0" noProof="0" dirty="0" smtClean="0">
              <a:ln>
                <a:noFill/>
              </a:ln>
              <a:solidFill>
                <a:srgbClr val="008000"/>
              </a:solidFill>
              <a:effectLst/>
              <a:uLnTx/>
              <a:uFillTx/>
              <a:latin typeface="Calibri" pitchFamily="34" charset="0"/>
            </a:endParaRPr>
          </a:p>
        </p:txBody>
      </p:sp>
      <p:sp>
        <p:nvSpPr>
          <p:cNvPr id="8" name="TextBox 7"/>
          <p:cNvSpPr txBox="1"/>
          <p:nvPr/>
        </p:nvSpPr>
        <p:spPr bwMode="auto">
          <a:xfrm>
            <a:off x="7162800" y="5943600"/>
            <a:ext cx="1295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solidFill>
                    <a:srgbClr val="000090"/>
                  </a:solidFill>
                </a:ln>
                <a:solidFill>
                  <a:srgbClr val="161A1C"/>
                </a:solidFill>
                <a:effectLst/>
                <a:uLnTx/>
                <a:uFillTx/>
                <a:latin typeface="Calibri" pitchFamily="34" charset="0"/>
                <a:ea typeface="+mn-ea"/>
                <a:cs typeface="+mn-cs"/>
              </a:rPr>
              <a:t>0-100</a:t>
            </a:r>
          </a:p>
        </p:txBody>
      </p:sp>
    </p:spTree>
    <p:extLst>
      <p:ext uri="{BB962C8B-B14F-4D97-AF65-F5344CB8AC3E}">
        <p14:creationId xmlns:p14="http://schemas.microsoft.com/office/powerpoint/2010/main" val="3430162054"/>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sp>
        <p:nvSpPr>
          <p:cNvPr id="39" name="TextBox 38"/>
          <p:cNvSpPr txBox="1"/>
          <p:nvPr/>
        </p:nvSpPr>
        <p:spPr bwMode="auto">
          <a:xfrm>
            <a:off x="3733800" y="2286000"/>
            <a:ext cx="990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chemeClr val="accent3">
                    <a:lumMod val="75000"/>
                  </a:schemeClr>
                </a:solidFill>
                <a:effectLst/>
                <a:uLnTx/>
                <a:uFillTx/>
                <a:latin typeface="Calibri" pitchFamily="34" charset="0"/>
                <a:ea typeface="+mn-ea"/>
                <a:cs typeface="+mn-cs"/>
              </a:rPr>
              <a:t>Scalar</a:t>
            </a:r>
          </a:p>
        </p:txBody>
      </p:sp>
      <p:sp>
        <p:nvSpPr>
          <p:cNvPr id="41" name="TextBox 40"/>
          <p:cNvSpPr txBox="1"/>
          <p:nvPr/>
        </p:nvSpPr>
        <p:spPr bwMode="auto">
          <a:xfrm>
            <a:off x="3429000" y="2819400"/>
            <a:ext cx="1676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spcBef>
                <a:spcPct val="20000"/>
              </a:spcBef>
              <a:buClr>
                <a:srgbClr val="99FF33"/>
              </a:buClr>
            </a:pPr>
            <a:r>
              <a:rPr lang="en-US" sz="2400" kern="0" dirty="0" smtClean="0">
                <a:solidFill>
                  <a:srgbClr val="ED2B3C"/>
                </a:solidFill>
                <a:latin typeface="Calibri" pitchFamily="34" charset="0"/>
              </a:rPr>
              <a:t>Undirected</a:t>
            </a:r>
            <a:endParaRPr kumimoji="0" lang="en-US" sz="2400" b="0" i="0" u="none" strike="noStrike" kern="0" cap="none" spc="0" normalizeH="0" baseline="0" noProof="0" dirty="0" smtClean="0">
              <a:ln>
                <a:noFill/>
              </a:ln>
              <a:solidFill>
                <a:srgbClr val="ED2B3C"/>
              </a:solidFill>
              <a:effectLst/>
              <a:uLnTx/>
              <a:uFillTx/>
              <a:latin typeface="Calibri" pitchFamily="34" charset="0"/>
            </a:endParaRPr>
          </a:p>
        </p:txBody>
      </p:sp>
      <p:sp>
        <p:nvSpPr>
          <p:cNvPr id="45" name="TextBox 44"/>
          <p:cNvSpPr txBox="1"/>
          <p:nvPr/>
        </p:nvSpPr>
        <p:spPr bwMode="auto">
          <a:xfrm>
            <a:off x="3962400" y="3352800"/>
            <a:ext cx="11430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smtClean="0">
                <a:solidFill>
                  <a:srgbClr val="008000"/>
                </a:solidFill>
                <a:latin typeface="Calibri" pitchFamily="34" charset="0"/>
              </a:rPr>
              <a:t>10</a:t>
            </a:r>
            <a:endParaRPr kumimoji="0" lang="en-US" sz="2400" b="0" i="0" u="none" strike="noStrike" kern="0" cap="none" spc="0" normalizeH="0" baseline="0" noProof="0" dirty="0" smtClean="0">
              <a:ln>
                <a:noFill/>
              </a:ln>
              <a:solidFill>
                <a:srgbClr val="008000"/>
              </a:solidFill>
              <a:effectLst/>
              <a:uLnTx/>
              <a:uFillTx/>
              <a:latin typeface="Calibri" pitchFamily="34" charset="0"/>
            </a:endParaRPr>
          </a:p>
        </p:txBody>
      </p:sp>
      <p:sp>
        <p:nvSpPr>
          <p:cNvPr id="48" name="TextBox 47"/>
          <p:cNvSpPr txBox="1"/>
          <p:nvPr/>
        </p:nvSpPr>
        <p:spPr bwMode="auto">
          <a:xfrm>
            <a:off x="3810000" y="3886200"/>
            <a:ext cx="1295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a:ln>
                  <a:solidFill>
                    <a:srgbClr val="000090"/>
                  </a:solidFill>
                </a:ln>
                <a:solidFill>
                  <a:srgbClr val="161A1C"/>
                </a:solidFill>
                <a:latin typeface="Calibri" pitchFamily="34" charset="0"/>
              </a:rPr>
              <a:t>3</a:t>
            </a:r>
            <a:r>
              <a:rPr kumimoji="0" lang="en-US" sz="2400" b="0" i="0" u="none" strike="noStrike" kern="0" cap="none" spc="0" normalizeH="0" baseline="0" noProof="0" dirty="0" smtClean="0">
                <a:ln>
                  <a:solidFill>
                    <a:srgbClr val="000090"/>
                  </a:solidFill>
                </a:ln>
                <a:solidFill>
                  <a:srgbClr val="161A1C"/>
                </a:solidFill>
                <a:effectLst/>
                <a:uLnTx/>
                <a:uFillTx/>
                <a:latin typeface="Calibri" pitchFamily="34" charset="0"/>
                <a:ea typeface="+mn-ea"/>
                <a:cs typeface="+mn-cs"/>
              </a:rPr>
              <a:t>-18</a:t>
            </a:r>
          </a:p>
        </p:txBody>
      </p:sp>
    </p:spTree>
    <p:extLst>
      <p:ext uri="{BB962C8B-B14F-4D97-AF65-F5344CB8AC3E}">
        <p14:creationId xmlns:p14="http://schemas.microsoft.com/office/powerpoint/2010/main" val="3156554805"/>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sp>
        <p:nvSpPr>
          <p:cNvPr id="39" name="TextBox 38"/>
          <p:cNvSpPr txBox="1"/>
          <p:nvPr/>
        </p:nvSpPr>
        <p:spPr bwMode="auto">
          <a:xfrm>
            <a:off x="685800" y="2286000"/>
            <a:ext cx="990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chemeClr val="accent3">
                    <a:lumMod val="75000"/>
                  </a:schemeClr>
                </a:solidFill>
                <a:effectLst/>
                <a:uLnTx/>
                <a:uFillTx/>
                <a:latin typeface="Calibri" pitchFamily="34" charset="0"/>
                <a:ea typeface="+mn-ea"/>
                <a:cs typeface="+mn-cs"/>
              </a:rPr>
              <a:t>Scalar</a:t>
            </a:r>
          </a:p>
        </p:txBody>
      </p:sp>
      <p:sp>
        <p:nvSpPr>
          <p:cNvPr id="41" name="TextBox 40"/>
          <p:cNvSpPr txBox="1"/>
          <p:nvPr/>
        </p:nvSpPr>
        <p:spPr bwMode="auto">
          <a:xfrm>
            <a:off x="381000" y="2819400"/>
            <a:ext cx="1676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spcBef>
                <a:spcPct val="20000"/>
              </a:spcBef>
              <a:buClr>
                <a:srgbClr val="99FF33"/>
              </a:buClr>
            </a:pPr>
            <a:r>
              <a:rPr lang="en-US" sz="2400" kern="0" dirty="0" smtClean="0">
                <a:solidFill>
                  <a:srgbClr val="ED2B3C"/>
                </a:solidFill>
                <a:latin typeface="Calibri" pitchFamily="34" charset="0"/>
              </a:rPr>
              <a:t>Undirected</a:t>
            </a:r>
            <a:endParaRPr kumimoji="0" lang="en-US" sz="2400" b="0" i="0" u="none" strike="noStrike" kern="0" cap="none" spc="0" normalizeH="0" baseline="0" noProof="0" dirty="0" smtClean="0">
              <a:ln>
                <a:noFill/>
              </a:ln>
              <a:solidFill>
                <a:srgbClr val="ED2B3C"/>
              </a:solidFill>
              <a:effectLst/>
              <a:uLnTx/>
              <a:uFillTx/>
              <a:latin typeface="Calibri" pitchFamily="34" charset="0"/>
            </a:endParaRPr>
          </a:p>
        </p:txBody>
      </p:sp>
      <p:sp>
        <p:nvSpPr>
          <p:cNvPr id="45" name="TextBox 44"/>
          <p:cNvSpPr txBox="1"/>
          <p:nvPr/>
        </p:nvSpPr>
        <p:spPr bwMode="auto">
          <a:xfrm>
            <a:off x="914400" y="3352800"/>
            <a:ext cx="11430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smtClean="0">
                <a:solidFill>
                  <a:srgbClr val="008000"/>
                </a:solidFill>
                <a:latin typeface="Calibri" pitchFamily="34" charset="0"/>
              </a:rPr>
              <a:t>10</a:t>
            </a:r>
            <a:endParaRPr kumimoji="0" lang="en-US" sz="2400" b="0" i="0" u="none" strike="noStrike" kern="0" cap="none" spc="0" normalizeH="0" baseline="0" noProof="0" dirty="0" smtClean="0">
              <a:ln>
                <a:noFill/>
              </a:ln>
              <a:solidFill>
                <a:srgbClr val="008000"/>
              </a:solidFill>
              <a:effectLst/>
              <a:uLnTx/>
              <a:uFillTx/>
              <a:latin typeface="Calibri" pitchFamily="34" charset="0"/>
            </a:endParaRPr>
          </a:p>
        </p:txBody>
      </p:sp>
      <p:sp>
        <p:nvSpPr>
          <p:cNvPr id="48" name="TextBox 47"/>
          <p:cNvSpPr txBox="1"/>
          <p:nvPr/>
        </p:nvSpPr>
        <p:spPr bwMode="auto">
          <a:xfrm>
            <a:off x="762000" y="3886200"/>
            <a:ext cx="1295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a:ln>
                  <a:solidFill>
                    <a:srgbClr val="000090"/>
                  </a:solidFill>
                </a:ln>
                <a:solidFill>
                  <a:srgbClr val="161A1C"/>
                </a:solidFill>
                <a:latin typeface="Calibri" pitchFamily="34" charset="0"/>
              </a:rPr>
              <a:t>3</a:t>
            </a:r>
            <a:r>
              <a:rPr kumimoji="0" lang="en-US" sz="2400" b="0" i="0" u="none" strike="noStrike" kern="0" cap="none" spc="0" normalizeH="0" baseline="0" noProof="0" dirty="0" smtClean="0">
                <a:ln>
                  <a:solidFill>
                    <a:srgbClr val="000090"/>
                  </a:solidFill>
                </a:ln>
                <a:solidFill>
                  <a:srgbClr val="161A1C"/>
                </a:solidFill>
                <a:effectLst/>
                <a:uLnTx/>
                <a:uFillTx/>
                <a:latin typeface="Calibri" pitchFamily="34" charset="0"/>
                <a:ea typeface="+mn-ea"/>
                <a:cs typeface="+mn-cs"/>
              </a:rPr>
              <a:t>-18</a:t>
            </a:r>
          </a:p>
        </p:txBody>
      </p:sp>
      <p:pic>
        <p:nvPicPr>
          <p:cNvPr id="3" name="Picture 2" descr="edward-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4038600"/>
            <a:ext cx="1371600" cy="1371600"/>
          </a:xfrm>
          <a:prstGeom prst="rect">
            <a:avLst/>
          </a:prstGeom>
        </p:spPr>
      </p:pic>
      <p:pic>
        <p:nvPicPr>
          <p:cNvPr id="4" name="Picture 3" descr="gunther-portrai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2514600"/>
            <a:ext cx="1295400" cy="1295400"/>
          </a:xfrm>
          <a:prstGeom prst="rect">
            <a:avLst/>
          </a:prstGeom>
        </p:spPr>
      </p:pic>
      <p:sp>
        <p:nvSpPr>
          <p:cNvPr id="5" name="Rounded Rectangle 4"/>
          <p:cNvSpPr/>
          <p:nvPr/>
        </p:nvSpPr>
        <p:spPr>
          <a:xfrm>
            <a:off x="6553200" y="3962400"/>
            <a:ext cx="1066800" cy="381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13" name="Rounded Rectangle 12"/>
          <p:cNvSpPr/>
          <p:nvPr/>
        </p:nvSpPr>
        <p:spPr>
          <a:xfrm>
            <a:off x="3657600" y="5562600"/>
            <a:ext cx="1066800" cy="381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480235443"/>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sp>
        <p:nvSpPr>
          <p:cNvPr id="39" name="TextBox 38"/>
          <p:cNvSpPr txBox="1"/>
          <p:nvPr/>
        </p:nvSpPr>
        <p:spPr bwMode="auto">
          <a:xfrm>
            <a:off x="685800" y="2286000"/>
            <a:ext cx="990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chemeClr val="accent3">
                    <a:lumMod val="75000"/>
                  </a:schemeClr>
                </a:solidFill>
                <a:effectLst/>
                <a:uLnTx/>
                <a:uFillTx/>
                <a:latin typeface="Calibri" pitchFamily="34" charset="0"/>
                <a:ea typeface="+mn-ea"/>
                <a:cs typeface="+mn-cs"/>
              </a:rPr>
              <a:t>Scalar</a:t>
            </a:r>
          </a:p>
        </p:txBody>
      </p:sp>
      <p:sp>
        <p:nvSpPr>
          <p:cNvPr id="41" name="TextBox 40"/>
          <p:cNvSpPr txBox="1"/>
          <p:nvPr/>
        </p:nvSpPr>
        <p:spPr bwMode="auto">
          <a:xfrm>
            <a:off x="381000" y="2819400"/>
            <a:ext cx="1676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spcBef>
                <a:spcPct val="20000"/>
              </a:spcBef>
              <a:buClr>
                <a:srgbClr val="99FF33"/>
              </a:buClr>
            </a:pPr>
            <a:r>
              <a:rPr lang="en-US" sz="2400" kern="0" dirty="0" smtClean="0">
                <a:solidFill>
                  <a:srgbClr val="ED2B3C"/>
                </a:solidFill>
                <a:latin typeface="Calibri" pitchFamily="34" charset="0"/>
              </a:rPr>
              <a:t>Undirected</a:t>
            </a:r>
            <a:endParaRPr kumimoji="0" lang="en-US" sz="2400" b="0" i="0" u="none" strike="noStrike" kern="0" cap="none" spc="0" normalizeH="0" baseline="0" noProof="0" dirty="0" smtClean="0">
              <a:ln>
                <a:noFill/>
              </a:ln>
              <a:solidFill>
                <a:srgbClr val="ED2B3C"/>
              </a:solidFill>
              <a:effectLst/>
              <a:uLnTx/>
              <a:uFillTx/>
              <a:latin typeface="Calibri" pitchFamily="34" charset="0"/>
            </a:endParaRPr>
          </a:p>
        </p:txBody>
      </p:sp>
      <p:sp>
        <p:nvSpPr>
          <p:cNvPr id="45" name="TextBox 44"/>
          <p:cNvSpPr txBox="1"/>
          <p:nvPr/>
        </p:nvSpPr>
        <p:spPr bwMode="auto">
          <a:xfrm>
            <a:off x="914400" y="3352800"/>
            <a:ext cx="11430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smtClean="0">
                <a:solidFill>
                  <a:srgbClr val="008000"/>
                </a:solidFill>
                <a:latin typeface="Calibri" pitchFamily="34" charset="0"/>
              </a:rPr>
              <a:t>10</a:t>
            </a:r>
            <a:endParaRPr kumimoji="0" lang="en-US" sz="2400" b="0" i="0" u="none" strike="noStrike" kern="0" cap="none" spc="0" normalizeH="0" baseline="0" noProof="0" dirty="0" smtClean="0">
              <a:ln>
                <a:noFill/>
              </a:ln>
              <a:solidFill>
                <a:srgbClr val="008000"/>
              </a:solidFill>
              <a:effectLst/>
              <a:uLnTx/>
              <a:uFillTx/>
              <a:latin typeface="Calibri" pitchFamily="34" charset="0"/>
            </a:endParaRPr>
          </a:p>
        </p:txBody>
      </p:sp>
      <p:sp>
        <p:nvSpPr>
          <p:cNvPr id="48" name="TextBox 47"/>
          <p:cNvSpPr txBox="1"/>
          <p:nvPr/>
        </p:nvSpPr>
        <p:spPr bwMode="auto">
          <a:xfrm>
            <a:off x="762000" y="3886200"/>
            <a:ext cx="1295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a:ln>
                  <a:solidFill>
                    <a:srgbClr val="000090"/>
                  </a:solidFill>
                </a:ln>
                <a:solidFill>
                  <a:srgbClr val="161A1C"/>
                </a:solidFill>
                <a:latin typeface="Calibri" pitchFamily="34" charset="0"/>
              </a:rPr>
              <a:t>3</a:t>
            </a:r>
            <a:r>
              <a:rPr kumimoji="0" lang="en-US" sz="2400" b="0" i="0" u="none" strike="noStrike" kern="0" cap="none" spc="0" normalizeH="0" baseline="0" noProof="0" dirty="0" smtClean="0">
                <a:ln>
                  <a:solidFill>
                    <a:srgbClr val="000090"/>
                  </a:solidFill>
                </a:ln>
                <a:solidFill>
                  <a:srgbClr val="161A1C"/>
                </a:solidFill>
                <a:effectLst/>
                <a:uLnTx/>
                <a:uFillTx/>
                <a:latin typeface="Calibri" pitchFamily="34" charset="0"/>
                <a:ea typeface="+mn-ea"/>
                <a:cs typeface="+mn-cs"/>
              </a:rPr>
              <a:t>-18</a:t>
            </a:r>
          </a:p>
        </p:txBody>
      </p:sp>
      <p:pic>
        <p:nvPicPr>
          <p:cNvPr id="3" name="Picture 2" descr="edward-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4038600"/>
            <a:ext cx="1371600" cy="1371600"/>
          </a:xfrm>
          <a:prstGeom prst="rect">
            <a:avLst/>
          </a:prstGeom>
        </p:spPr>
      </p:pic>
      <p:pic>
        <p:nvPicPr>
          <p:cNvPr id="4" name="Picture 3" descr="gunther-portrai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2514600"/>
            <a:ext cx="1295400" cy="1295400"/>
          </a:xfrm>
          <a:prstGeom prst="rect">
            <a:avLst/>
          </a:prstGeom>
        </p:spPr>
      </p:pic>
      <p:sp>
        <p:nvSpPr>
          <p:cNvPr id="5" name="Rounded Rectangle 4"/>
          <p:cNvSpPr/>
          <p:nvPr/>
        </p:nvSpPr>
        <p:spPr>
          <a:xfrm>
            <a:off x="6553200" y="3962400"/>
            <a:ext cx="1066800" cy="381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18</a:t>
            </a:r>
            <a:endParaRPr lang="en-US" dirty="0"/>
          </a:p>
        </p:txBody>
      </p:sp>
      <p:sp>
        <p:nvSpPr>
          <p:cNvPr id="13" name="Rounded Rectangle 12"/>
          <p:cNvSpPr/>
          <p:nvPr/>
        </p:nvSpPr>
        <p:spPr>
          <a:xfrm>
            <a:off x="3657600" y="5562600"/>
            <a:ext cx="1066800" cy="381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6</a:t>
            </a:r>
            <a:endParaRPr lang="en-US" dirty="0"/>
          </a:p>
        </p:txBody>
      </p:sp>
    </p:spTree>
    <p:extLst>
      <p:ext uri="{BB962C8B-B14F-4D97-AF65-F5344CB8AC3E}">
        <p14:creationId xmlns:p14="http://schemas.microsoft.com/office/powerpoint/2010/main" val="1318362876"/>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Flexibility</a:t>
            </a:r>
            <a:endParaRPr lang="en-US" dirty="0"/>
          </a:p>
        </p:txBody>
      </p:sp>
      <p:sp>
        <p:nvSpPr>
          <p:cNvPr id="39" name="TextBox 38"/>
          <p:cNvSpPr txBox="1"/>
          <p:nvPr/>
        </p:nvSpPr>
        <p:spPr bwMode="auto">
          <a:xfrm>
            <a:off x="685800" y="2286000"/>
            <a:ext cx="990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chemeClr val="accent3">
                    <a:lumMod val="75000"/>
                  </a:schemeClr>
                </a:solidFill>
                <a:effectLst/>
                <a:uLnTx/>
                <a:uFillTx/>
                <a:latin typeface="Calibri" pitchFamily="34" charset="0"/>
                <a:ea typeface="+mn-ea"/>
                <a:cs typeface="+mn-cs"/>
              </a:rPr>
              <a:t>Scalar</a:t>
            </a:r>
          </a:p>
        </p:txBody>
      </p:sp>
      <p:sp>
        <p:nvSpPr>
          <p:cNvPr id="41" name="TextBox 40"/>
          <p:cNvSpPr txBox="1"/>
          <p:nvPr/>
        </p:nvSpPr>
        <p:spPr bwMode="auto">
          <a:xfrm>
            <a:off x="381000" y="2819400"/>
            <a:ext cx="1676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spcBef>
                <a:spcPct val="20000"/>
              </a:spcBef>
              <a:buClr>
                <a:srgbClr val="99FF33"/>
              </a:buClr>
            </a:pPr>
            <a:r>
              <a:rPr lang="en-US" sz="2400" kern="0" dirty="0" smtClean="0">
                <a:solidFill>
                  <a:srgbClr val="ED2B3C"/>
                </a:solidFill>
                <a:latin typeface="Calibri" pitchFamily="34" charset="0"/>
              </a:rPr>
              <a:t>Undirected</a:t>
            </a:r>
            <a:endParaRPr kumimoji="0" lang="en-US" sz="2400" b="0" i="0" u="none" strike="noStrike" kern="0" cap="none" spc="0" normalizeH="0" baseline="0" noProof="0" dirty="0" smtClean="0">
              <a:ln>
                <a:noFill/>
              </a:ln>
              <a:solidFill>
                <a:srgbClr val="ED2B3C"/>
              </a:solidFill>
              <a:effectLst/>
              <a:uLnTx/>
              <a:uFillTx/>
              <a:latin typeface="Calibri" pitchFamily="34" charset="0"/>
            </a:endParaRPr>
          </a:p>
        </p:txBody>
      </p:sp>
      <p:sp>
        <p:nvSpPr>
          <p:cNvPr id="45" name="TextBox 44"/>
          <p:cNvSpPr txBox="1"/>
          <p:nvPr/>
        </p:nvSpPr>
        <p:spPr bwMode="auto">
          <a:xfrm>
            <a:off x="914400" y="3352800"/>
            <a:ext cx="11430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smtClean="0">
                <a:solidFill>
                  <a:srgbClr val="008000"/>
                </a:solidFill>
                <a:latin typeface="Calibri" pitchFamily="34" charset="0"/>
              </a:rPr>
              <a:t>10</a:t>
            </a:r>
            <a:endParaRPr kumimoji="0" lang="en-US" sz="2400" b="0" i="0" u="none" strike="noStrike" kern="0" cap="none" spc="0" normalizeH="0" baseline="0" noProof="0" dirty="0" smtClean="0">
              <a:ln>
                <a:noFill/>
              </a:ln>
              <a:solidFill>
                <a:srgbClr val="008000"/>
              </a:solidFill>
              <a:effectLst/>
              <a:uLnTx/>
              <a:uFillTx/>
              <a:latin typeface="Calibri" pitchFamily="34" charset="0"/>
            </a:endParaRPr>
          </a:p>
        </p:txBody>
      </p:sp>
      <p:sp>
        <p:nvSpPr>
          <p:cNvPr id="48" name="TextBox 47"/>
          <p:cNvSpPr txBox="1"/>
          <p:nvPr/>
        </p:nvSpPr>
        <p:spPr bwMode="auto">
          <a:xfrm>
            <a:off x="762000" y="3886200"/>
            <a:ext cx="1295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a:ln>
                  <a:solidFill>
                    <a:srgbClr val="000090"/>
                  </a:solidFill>
                </a:ln>
                <a:solidFill>
                  <a:srgbClr val="161A1C"/>
                </a:solidFill>
                <a:latin typeface="Calibri" pitchFamily="34" charset="0"/>
              </a:rPr>
              <a:t>3</a:t>
            </a:r>
            <a:r>
              <a:rPr kumimoji="0" lang="en-US" sz="2400" b="0" i="0" u="none" strike="noStrike" kern="0" cap="none" spc="0" normalizeH="0" baseline="0" noProof="0" dirty="0" smtClean="0">
                <a:ln>
                  <a:solidFill>
                    <a:srgbClr val="000090"/>
                  </a:solidFill>
                </a:ln>
                <a:solidFill>
                  <a:srgbClr val="161A1C"/>
                </a:solidFill>
                <a:effectLst/>
                <a:uLnTx/>
                <a:uFillTx/>
                <a:latin typeface="Calibri" pitchFamily="34" charset="0"/>
                <a:ea typeface="+mn-ea"/>
                <a:cs typeface="+mn-cs"/>
              </a:rPr>
              <a:t>-18</a:t>
            </a:r>
          </a:p>
        </p:txBody>
      </p:sp>
      <p:pic>
        <p:nvPicPr>
          <p:cNvPr id="3" name="Picture 2" descr="edward-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5200" y="4038600"/>
            <a:ext cx="1371600" cy="1371600"/>
          </a:xfrm>
          <a:prstGeom prst="rect">
            <a:avLst/>
          </a:prstGeom>
        </p:spPr>
      </p:pic>
      <p:pic>
        <p:nvPicPr>
          <p:cNvPr id="4" name="Picture 3" descr="gunther-portrai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2514600"/>
            <a:ext cx="1295400" cy="1295400"/>
          </a:xfrm>
          <a:prstGeom prst="rect">
            <a:avLst/>
          </a:prstGeom>
        </p:spPr>
      </p:pic>
      <p:sp>
        <p:nvSpPr>
          <p:cNvPr id="5" name="Rounded Rectangle 4"/>
          <p:cNvSpPr/>
          <p:nvPr/>
        </p:nvSpPr>
        <p:spPr>
          <a:xfrm>
            <a:off x="6400800" y="3962400"/>
            <a:ext cx="1447800" cy="381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Charisma: 18</a:t>
            </a:r>
            <a:endParaRPr lang="en-US" dirty="0"/>
          </a:p>
        </p:txBody>
      </p:sp>
      <p:sp>
        <p:nvSpPr>
          <p:cNvPr id="13" name="Rounded Rectangle 12"/>
          <p:cNvSpPr/>
          <p:nvPr/>
        </p:nvSpPr>
        <p:spPr>
          <a:xfrm>
            <a:off x="3581400" y="5562600"/>
            <a:ext cx="1295400" cy="381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Strength: 6</a:t>
            </a:r>
            <a:endParaRPr lang="en-US" dirty="0"/>
          </a:p>
        </p:txBody>
      </p:sp>
    </p:spTree>
    <p:extLst>
      <p:ext uri="{BB962C8B-B14F-4D97-AF65-F5344CB8AC3E}">
        <p14:creationId xmlns:p14="http://schemas.microsoft.com/office/powerpoint/2010/main" val="259975286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Artifact From Yesteryear?</a:t>
            </a:r>
            <a:endParaRPr lang="en-US" dirty="0"/>
          </a:p>
        </p:txBody>
      </p:sp>
      <p:pic>
        <p:nvPicPr>
          <p:cNvPr id="4" name="Content Placeholder 3" descr="choose-your-own-adventure-parody.jpg"/>
          <p:cNvPicPr>
            <a:picLocks noGrp="1" noChangeAspect="1"/>
          </p:cNvPicPr>
          <p:nvPr>
            <p:ph idx="1"/>
          </p:nvPr>
        </p:nvPicPr>
        <p:blipFill>
          <a:blip r:embed="rId3">
            <a:extLst>
              <a:ext uri="{28A0092B-C50C-407E-A947-70E740481C1C}">
                <a14:useLocalDpi xmlns:a14="http://schemas.microsoft.com/office/drawing/2010/main" val="0"/>
              </a:ext>
            </a:extLst>
          </a:blip>
          <a:srcRect l="-76263" r="-76263"/>
          <a:stretch>
            <a:fillRect/>
          </a:stretch>
        </p:blipFill>
        <p:spPr/>
      </p:pic>
    </p:spTree>
    <p:extLst>
      <p:ext uri="{BB962C8B-B14F-4D97-AF65-F5344CB8AC3E}">
        <p14:creationId xmlns:p14="http://schemas.microsoft.com/office/powerpoint/2010/main" val="859753006"/>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a:t>
            </a:r>
            <a:r>
              <a:rPr lang="en-US" dirty="0" smtClean="0"/>
              <a:t>Actions</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p:txBody>
      </p:sp>
      <p:sp>
        <p:nvSpPr>
          <p:cNvPr id="4" name="Rounded Rectangle 3"/>
          <p:cNvSpPr/>
          <p:nvPr/>
        </p:nvSpPr>
        <p:spPr>
          <a:xfrm>
            <a:off x="3200400" y="1752600"/>
            <a:ext cx="29718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t>Intent: Start Dating</a:t>
            </a:r>
            <a:endParaRPr lang="en-US" dirty="0"/>
          </a:p>
        </p:txBody>
      </p:sp>
      <p:sp>
        <p:nvSpPr>
          <p:cNvPr id="5" name="Rounded Rectangle 4"/>
          <p:cNvSpPr/>
          <p:nvPr/>
        </p:nvSpPr>
        <p:spPr>
          <a:xfrm>
            <a:off x="10668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Ask Out</a:t>
            </a:r>
            <a:endParaRPr lang="en-US" dirty="0"/>
          </a:p>
        </p:txBody>
      </p:sp>
      <p:sp>
        <p:nvSpPr>
          <p:cNvPr id="10" name="Rounded Rectangle 9"/>
          <p:cNvSpPr/>
          <p:nvPr/>
        </p:nvSpPr>
        <p:spPr>
          <a:xfrm>
            <a:off x="35814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Pick Up Line</a:t>
            </a:r>
            <a:endParaRPr lang="en-US" dirty="0"/>
          </a:p>
        </p:txBody>
      </p:sp>
      <p:sp>
        <p:nvSpPr>
          <p:cNvPr id="11" name="Rounded Rectangle 10"/>
          <p:cNvSpPr/>
          <p:nvPr/>
        </p:nvSpPr>
        <p:spPr>
          <a:xfrm>
            <a:off x="60198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You’re Hot When You’re Angry</a:t>
            </a:r>
            <a:endParaRPr lang="en-US" dirty="0"/>
          </a:p>
        </p:txBody>
      </p:sp>
      <p:cxnSp>
        <p:nvCxnSpPr>
          <p:cNvPr id="7" name="Straight Arrow Connector 6"/>
          <p:cNvCxnSpPr>
            <a:endCxn id="5" idx="0"/>
          </p:cNvCxnSpPr>
          <p:nvPr/>
        </p:nvCxnSpPr>
        <p:spPr>
          <a:xfrm flipH="1">
            <a:off x="2171700" y="2590800"/>
            <a:ext cx="22479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a:off x="4419600" y="2590800"/>
            <a:ext cx="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a:endCxn id="11" idx="0"/>
          </p:cNvCxnSpPr>
          <p:nvPr/>
        </p:nvCxnSpPr>
        <p:spPr>
          <a:xfrm>
            <a:off x="4419600" y="2590800"/>
            <a:ext cx="27051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Rounded Rectangle 11"/>
          <p:cNvSpPr/>
          <p:nvPr/>
        </p:nvSpPr>
        <p:spPr>
          <a:xfrm>
            <a:off x="762000" y="5105400"/>
            <a:ext cx="8382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Inst. 1</a:t>
            </a:r>
            <a:endParaRPr lang="en-US" dirty="0"/>
          </a:p>
        </p:txBody>
      </p:sp>
      <p:sp>
        <p:nvSpPr>
          <p:cNvPr id="14" name="Rounded Rectangle 13"/>
          <p:cNvSpPr/>
          <p:nvPr/>
        </p:nvSpPr>
        <p:spPr>
          <a:xfrm>
            <a:off x="2209800" y="5105400"/>
            <a:ext cx="8382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Inst. n</a:t>
            </a:r>
            <a:endParaRPr lang="en-US" dirty="0"/>
          </a:p>
        </p:txBody>
      </p:sp>
      <p:sp>
        <p:nvSpPr>
          <p:cNvPr id="16" name="TextBox 15"/>
          <p:cNvSpPr txBox="1"/>
          <p:nvPr/>
        </p:nvSpPr>
        <p:spPr bwMode="auto">
          <a:xfrm>
            <a:off x="1752600" y="5253335"/>
            <a:ext cx="533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a:t>
            </a:r>
          </a:p>
        </p:txBody>
      </p:sp>
      <p:sp>
        <p:nvSpPr>
          <p:cNvPr id="17" name="Rounded Rectangle 16"/>
          <p:cNvSpPr/>
          <p:nvPr/>
        </p:nvSpPr>
        <p:spPr>
          <a:xfrm>
            <a:off x="3505200" y="5105400"/>
            <a:ext cx="8382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Inst. 1</a:t>
            </a:r>
            <a:endParaRPr lang="en-US" dirty="0"/>
          </a:p>
        </p:txBody>
      </p:sp>
      <p:sp>
        <p:nvSpPr>
          <p:cNvPr id="18" name="Rounded Rectangle 17"/>
          <p:cNvSpPr/>
          <p:nvPr/>
        </p:nvSpPr>
        <p:spPr>
          <a:xfrm>
            <a:off x="5105400" y="5105400"/>
            <a:ext cx="8382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Inst. n</a:t>
            </a:r>
            <a:endParaRPr lang="en-US" dirty="0"/>
          </a:p>
        </p:txBody>
      </p:sp>
      <p:sp>
        <p:nvSpPr>
          <p:cNvPr id="19" name="TextBox 18"/>
          <p:cNvSpPr txBox="1"/>
          <p:nvPr/>
        </p:nvSpPr>
        <p:spPr bwMode="auto">
          <a:xfrm>
            <a:off x="4495800" y="5253335"/>
            <a:ext cx="533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a:t>
            </a:r>
          </a:p>
        </p:txBody>
      </p:sp>
      <p:sp>
        <p:nvSpPr>
          <p:cNvPr id="20" name="Rounded Rectangle 19"/>
          <p:cNvSpPr/>
          <p:nvPr/>
        </p:nvSpPr>
        <p:spPr>
          <a:xfrm>
            <a:off x="6172200" y="5105400"/>
            <a:ext cx="8382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Inst. 1</a:t>
            </a:r>
            <a:endParaRPr lang="en-US" dirty="0"/>
          </a:p>
        </p:txBody>
      </p:sp>
      <p:sp>
        <p:nvSpPr>
          <p:cNvPr id="21" name="Rounded Rectangle 20"/>
          <p:cNvSpPr/>
          <p:nvPr/>
        </p:nvSpPr>
        <p:spPr>
          <a:xfrm>
            <a:off x="7620000" y="5105400"/>
            <a:ext cx="8382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Inst. n</a:t>
            </a:r>
            <a:endParaRPr lang="en-US" dirty="0"/>
          </a:p>
        </p:txBody>
      </p:sp>
      <p:sp>
        <p:nvSpPr>
          <p:cNvPr id="22" name="TextBox 21"/>
          <p:cNvSpPr txBox="1"/>
          <p:nvPr/>
        </p:nvSpPr>
        <p:spPr bwMode="auto">
          <a:xfrm>
            <a:off x="7162800" y="5253335"/>
            <a:ext cx="533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a:t>
            </a:r>
          </a:p>
        </p:txBody>
      </p:sp>
      <p:cxnSp>
        <p:nvCxnSpPr>
          <p:cNvPr id="8" name="Straight Arrow Connector 7"/>
          <p:cNvCxnSpPr>
            <a:stCxn id="5" idx="2"/>
            <a:endCxn id="12" idx="0"/>
          </p:cNvCxnSpPr>
          <p:nvPr/>
        </p:nvCxnSpPr>
        <p:spPr>
          <a:xfrm flipH="1">
            <a:off x="1181100" y="3810000"/>
            <a:ext cx="990600"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5" idx="2"/>
          </p:cNvCxnSpPr>
          <p:nvPr/>
        </p:nvCxnSpPr>
        <p:spPr>
          <a:xfrm flipH="1">
            <a:off x="1981200" y="3810000"/>
            <a:ext cx="190500" cy="1219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5" idx="2"/>
            <a:endCxn id="14" idx="0"/>
          </p:cNvCxnSpPr>
          <p:nvPr/>
        </p:nvCxnSpPr>
        <p:spPr>
          <a:xfrm>
            <a:off x="2171700" y="3810000"/>
            <a:ext cx="457200"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p:nvPr/>
        </p:nvCxnSpPr>
        <p:spPr>
          <a:xfrm flipH="1">
            <a:off x="3962400" y="3810000"/>
            <a:ext cx="990600"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flipH="1">
            <a:off x="4762500" y="3810000"/>
            <a:ext cx="190500" cy="1219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a:xfrm>
            <a:off x="4953000" y="3810000"/>
            <a:ext cx="457200"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flipH="1">
            <a:off x="6553200" y="3810000"/>
            <a:ext cx="990600"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Straight Arrow Connector 29"/>
          <p:cNvCxnSpPr/>
          <p:nvPr/>
        </p:nvCxnSpPr>
        <p:spPr>
          <a:xfrm flipH="1">
            <a:off x="7353300" y="3810000"/>
            <a:ext cx="190500" cy="1219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p:nvPr/>
        </p:nvCxnSpPr>
        <p:spPr>
          <a:xfrm>
            <a:off x="7543800" y="3810000"/>
            <a:ext cx="457200"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494406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Flexible Actions</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p:txBody>
      </p:sp>
      <p:sp>
        <p:nvSpPr>
          <p:cNvPr id="4" name="Rounded Rectangle 3"/>
          <p:cNvSpPr/>
          <p:nvPr/>
        </p:nvSpPr>
        <p:spPr>
          <a:xfrm>
            <a:off x="3200400" y="1752600"/>
            <a:ext cx="2971800" cy="7620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t>Intent: Start Dating</a:t>
            </a:r>
            <a:endParaRPr lang="en-US" dirty="0"/>
          </a:p>
        </p:txBody>
      </p:sp>
      <p:sp>
        <p:nvSpPr>
          <p:cNvPr id="5" name="Rounded Rectangle 4"/>
          <p:cNvSpPr/>
          <p:nvPr/>
        </p:nvSpPr>
        <p:spPr>
          <a:xfrm>
            <a:off x="10668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Ask Out</a:t>
            </a:r>
            <a:endParaRPr lang="en-US" dirty="0"/>
          </a:p>
        </p:txBody>
      </p:sp>
      <p:sp>
        <p:nvSpPr>
          <p:cNvPr id="10" name="Rounded Rectangle 9"/>
          <p:cNvSpPr/>
          <p:nvPr/>
        </p:nvSpPr>
        <p:spPr>
          <a:xfrm>
            <a:off x="35814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Pick Up Line</a:t>
            </a:r>
            <a:endParaRPr lang="en-US" dirty="0"/>
          </a:p>
        </p:txBody>
      </p:sp>
      <p:sp>
        <p:nvSpPr>
          <p:cNvPr id="11" name="Rounded Rectangle 10"/>
          <p:cNvSpPr/>
          <p:nvPr/>
        </p:nvSpPr>
        <p:spPr>
          <a:xfrm>
            <a:off x="6019800" y="32004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You’re Hot When You’re Angry</a:t>
            </a:r>
            <a:endParaRPr lang="en-US" dirty="0"/>
          </a:p>
        </p:txBody>
      </p:sp>
      <p:cxnSp>
        <p:nvCxnSpPr>
          <p:cNvPr id="7" name="Straight Arrow Connector 6"/>
          <p:cNvCxnSpPr>
            <a:endCxn id="5" idx="0"/>
          </p:cNvCxnSpPr>
          <p:nvPr/>
        </p:nvCxnSpPr>
        <p:spPr>
          <a:xfrm flipH="1">
            <a:off x="2171700" y="2590800"/>
            <a:ext cx="22479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a:off x="4419600" y="2590800"/>
            <a:ext cx="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5" name="Straight Arrow Connector 14"/>
          <p:cNvCxnSpPr>
            <a:endCxn id="11" idx="0"/>
          </p:cNvCxnSpPr>
          <p:nvPr/>
        </p:nvCxnSpPr>
        <p:spPr>
          <a:xfrm>
            <a:off x="4419600" y="2590800"/>
            <a:ext cx="2705100" cy="609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Rounded Rectangle 11"/>
          <p:cNvSpPr/>
          <p:nvPr/>
        </p:nvSpPr>
        <p:spPr>
          <a:xfrm>
            <a:off x="762000" y="5105400"/>
            <a:ext cx="8382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Inst. 1</a:t>
            </a:r>
            <a:endParaRPr lang="en-US" dirty="0"/>
          </a:p>
        </p:txBody>
      </p:sp>
      <p:sp>
        <p:nvSpPr>
          <p:cNvPr id="14" name="Rounded Rectangle 13"/>
          <p:cNvSpPr/>
          <p:nvPr/>
        </p:nvSpPr>
        <p:spPr>
          <a:xfrm>
            <a:off x="2209800" y="5105400"/>
            <a:ext cx="8382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Inst. n</a:t>
            </a:r>
            <a:endParaRPr lang="en-US" dirty="0"/>
          </a:p>
        </p:txBody>
      </p:sp>
      <p:sp>
        <p:nvSpPr>
          <p:cNvPr id="16" name="TextBox 15"/>
          <p:cNvSpPr txBox="1"/>
          <p:nvPr/>
        </p:nvSpPr>
        <p:spPr bwMode="auto">
          <a:xfrm>
            <a:off x="1752600" y="5253335"/>
            <a:ext cx="533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a:t>
            </a:r>
          </a:p>
        </p:txBody>
      </p:sp>
      <p:sp>
        <p:nvSpPr>
          <p:cNvPr id="17" name="Rounded Rectangle 16"/>
          <p:cNvSpPr/>
          <p:nvPr/>
        </p:nvSpPr>
        <p:spPr>
          <a:xfrm>
            <a:off x="3505200" y="5105400"/>
            <a:ext cx="8382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Inst. 1</a:t>
            </a:r>
            <a:endParaRPr lang="en-US" dirty="0"/>
          </a:p>
        </p:txBody>
      </p:sp>
      <p:sp>
        <p:nvSpPr>
          <p:cNvPr id="18" name="Rounded Rectangle 17"/>
          <p:cNvSpPr/>
          <p:nvPr/>
        </p:nvSpPr>
        <p:spPr>
          <a:xfrm>
            <a:off x="5105400" y="5105400"/>
            <a:ext cx="8382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Inst. n</a:t>
            </a:r>
            <a:endParaRPr lang="en-US" dirty="0"/>
          </a:p>
        </p:txBody>
      </p:sp>
      <p:sp>
        <p:nvSpPr>
          <p:cNvPr id="19" name="TextBox 18"/>
          <p:cNvSpPr txBox="1"/>
          <p:nvPr/>
        </p:nvSpPr>
        <p:spPr bwMode="auto">
          <a:xfrm>
            <a:off x="4495800" y="5253335"/>
            <a:ext cx="533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a:t>
            </a:r>
          </a:p>
        </p:txBody>
      </p:sp>
      <p:sp>
        <p:nvSpPr>
          <p:cNvPr id="20" name="Rounded Rectangle 19"/>
          <p:cNvSpPr/>
          <p:nvPr/>
        </p:nvSpPr>
        <p:spPr>
          <a:xfrm>
            <a:off x="6172200" y="5105400"/>
            <a:ext cx="8382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Inst. 1</a:t>
            </a:r>
            <a:endParaRPr lang="en-US" dirty="0"/>
          </a:p>
        </p:txBody>
      </p:sp>
      <p:sp>
        <p:nvSpPr>
          <p:cNvPr id="21" name="Rounded Rectangle 20"/>
          <p:cNvSpPr/>
          <p:nvPr/>
        </p:nvSpPr>
        <p:spPr>
          <a:xfrm>
            <a:off x="7620000" y="5105400"/>
            <a:ext cx="838200" cy="533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Inst. n</a:t>
            </a:r>
            <a:endParaRPr lang="en-US" dirty="0"/>
          </a:p>
        </p:txBody>
      </p:sp>
      <p:sp>
        <p:nvSpPr>
          <p:cNvPr id="22" name="TextBox 21"/>
          <p:cNvSpPr txBox="1"/>
          <p:nvPr/>
        </p:nvSpPr>
        <p:spPr bwMode="auto">
          <a:xfrm>
            <a:off x="7162800" y="5253335"/>
            <a:ext cx="533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a:t>
            </a:r>
          </a:p>
        </p:txBody>
      </p:sp>
      <p:cxnSp>
        <p:nvCxnSpPr>
          <p:cNvPr id="8" name="Straight Arrow Connector 7"/>
          <p:cNvCxnSpPr>
            <a:stCxn id="5" idx="2"/>
            <a:endCxn id="12" idx="0"/>
          </p:cNvCxnSpPr>
          <p:nvPr/>
        </p:nvCxnSpPr>
        <p:spPr>
          <a:xfrm flipH="1">
            <a:off x="1181100" y="3810000"/>
            <a:ext cx="990600"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a:stCxn id="5" idx="2"/>
          </p:cNvCxnSpPr>
          <p:nvPr/>
        </p:nvCxnSpPr>
        <p:spPr>
          <a:xfrm flipH="1">
            <a:off x="1981200" y="3810000"/>
            <a:ext cx="190500" cy="1219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a:stCxn id="5" idx="2"/>
            <a:endCxn id="14" idx="0"/>
          </p:cNvCxnSpPr>
          <p:nvPr/>
        </p:nvCxnSpPr>
        <p:spPr>
          <a:xfrm>
            <a:off x="2171700" y="3810000"/>
            <a:ext cx="457200"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p:nvPr/>
        </p:nvCxnSpPr>
        <p:spPr>
          <a:xfrm flipH="1">
            <a:off x="3962400" y="3810000"/>
            <a:ext cx="990600"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7" name="Straight Arrow Connector 26"/>
          <p:cNvCxnSpPr/>
          <p:nvPr/>
        </p:nvCxnSpPr>
        <p:spPr>
          <a:xfrm flipH="1">
            <a:off x="4762500" y="3810000"/>
            <a:ext cx="190500" cy="1219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a:xfrm>
            <a:off x="4953000" y="3810000"/>
            <a:ext cx="457200"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p:nvPr/>
        </p:nvCxnSpPr>
        <p:spPr>
          <a:xfrm flipH="1">
            <a:off x="6553200" y="3810000"/>
            <a:ext cx="990600"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Straight Arrow Connector 29"/>
          <p:cNvCxnSpPr/>
          <p:nvPr/>
        </p:nvCxnSpPr>
        <p:spPr>
          <a:xfrm flipH="1">
            <a:off x="7353300" y="3810000"/>
            <a:ext cx="190500" cy="1219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1" name="Straight Arrow Connector 30"/>
          <p:cNvCxnSpPr/>
          <p:nvPr/>
        </p:nvCxnSpPr>
        <p:spPr>
          <a:xfrm>
            <a:off x="7543800" y="3810000"/>
            <a:ext cx="457200"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9" name="Straight Arrow Connector 8"/>
          <p:cNvCxnSpPr/>
          <p:nvPr/>
        </p:nvCxnSpPr>
        <p:spPr>
          <a:xfrm>
            <a:off x="381000" y="1752600"/>
            <a:ext cx="0" cy="403860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32" name="TextBox 31"/>
          <p:cNvSpPr txBox="1"/>
          <p:nvPr/>
        </p:nvSpPr>
        <p:spPr bwMode="auto">
          <a:xfrm>
            <a:off x="0" y="3200400"/>
            <a:ext cx="228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3</a:t>
            </a:r>
          </a:p>
        </p:txBody>
      </p:sp>
    </p:spTree>
    <p:extLst>
      <p:ext uri="{BB962C8B-B14F-4D97-AF65-F5344CB8AC3E}">
        <p14:creationId xmlns:p14="http://schemas.microsoft.com/office/powerpoint/2010/main" val="424895002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Flexible Actions</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p:txBody>
      </p:sp>
      <p:sp>
        <p:nvSpPr>
          <p:cNvPr id="5" name="Rounded Rectangle 4"/>
          <p:cNvSpPr/>
          <p:nvPr/>
        </p:nvSpPr>
        <p:spPr>
          <a:xfrm>
            <a:off x="6705600" y="19812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10" name="Rounded Rectangle 9"/>
          <p:cNvSpPr/>
          <p:nvPr/>
        </p:nvSpPr>
        <p:spPr>
          <a:xfrm>
            <a:off x="4114800" y="1981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11" name="Rounded Rectangle 10"/>
          <p:cNvSpPr/>
          <p:nvPr/>
        </p:nvSpPr>
        <p:spPr>
          <a:xfrm>
            <a:off x="5486400" y="10668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3" name="Rounded Rectangle 32"/>
          <p:cNvSpPr/>
          <p:nvPr/>
        </p:nvSpPr>
        <p:spPr>
          <a:xfrm>
            <a:off x="70104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4" name="Rounded Rectangle 33"/>
          <p:cNvSpPr/>
          <p:nvPr/>
        </p:nvSpPr>
        <p:spPr>
          <a:xfrm>
            <a:off x="45720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5" name="Rounded Rectangle 34"/>
          <p:cNvSpPr/>
          <p:nvPr/>
        </p:nvSpPr>
        <p:spPr>
          <a:xfrm>
            <a:off x="22860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6" name="Rounded Rectangle 35"/>
          <p:cNvSpPr/>
          <p:nvPr/>
        </p:nvSpPr>
        <p:spPr>
          <a:xfrm>
            <a:off x="6019800" y="2971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7" name="Rounded Rectangle 36"/>
          <p:cNvSpPr/>
          <p:nvPr/>
        </p:nvSpPr>
        <p:spPr>
          <a:xfrm>
            <a:off x="6781800" y="5029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8" name="Rounded Rectangle 37"/>
          <p:cNvSpPr/>
          <p:nvPr/>
        </p:nvSpPr>
        <p:spPr>
          <a:xfrm>
            <a:off x="4572000" y="5029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cxnSp>
        <p:nvCxnSpPr>
          <p:cNvPr id="40" name="Straight Arrow Connector 39"/>
          <p:cNvCxnSpPr>
            <a:stCxn id="11" idx="2"/>
            <a:endCxn id="5" idx="0"/>
          </p:cNvCxnSpPr>
          <p:nvPr/>
        </p:nvCxnSpPr>
        <p:spPr>
          <a:xfrm>
            <a:off x="6591300" y="1676400"/>
            <a:ext cx="12192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 name="Straight Arrow Connector 41"/>
          <p:cNvCxnSpPr>
            <a:stCxn id="11" idx="2"/>
            <a:endCxn id="10" idx="0"/>
          </p:cNvCxnSpPr>
          <p:nvPr/>
        </p:nvCxnSpPr>
        <p:spPr>
          <a:xfrm flipH="1">
            <a:off x="5067300" y="1676400"/>
            <a:ext cx="15240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 name="Straight Arrow Connector 43"/>
          <p:cNvCxnSpPr>
            <a:stCxn id="10" idx="2"/>
            <a:endCxn id="35" idx="0"/>
          </p:cNvCxnSpPr>
          <p:nvPr/>
        </p:nvCxnSpPr>
        <p:spPr>
          <a:xfrm flipH="1">
            <a:off x="3238500" y="2590800"/>
            <a:ext cx="18288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 name="Straight Arrow Connector 45"/>
          <p:cNvCxnSpPr>
            <a:stCxn id="10" idx="2"/>
            <a:endCxn id="34" idx="0"/>
          </p:cNvCxnSpPr>
          <p:nvPr/>
        </p:nvCxnSpPr>
        <p:spPr>
          <a:xfrm>
            <a:off x="5067300" y="2590800"/>
            <a:ext cx="4572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a:stCxn id="5" idx="2"/>
            <a:endCxn id="36" idx="0"/>
          </p:cNvCxnSpPr>
          <p:nvPr/>
        </p:nvCxnSpPr>
        <p:spPr>
          <a:xfrm flipH="1">
            <a:off x="6972300" y="2590800"/>
            <a:ext cx="838200"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 name="Straight Arrow Connector 49"/>
          <p:cNvCxnSpPr>
            <a:stCxn id="36" idx="2"/>
            <a:endCxn id="33" idx="0"/>
          </p:cNvCxnSpPr>
          <p:nvPr/>
        </p:nvCxnSpPr>
        <p:spPr>
          <a:xfrm>
            <a:off x="6972300" y="3581400"/>
            <a:ext cx="99060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2" name="Straight Arrow Connector 51"/>
          <p:cNvCxnSpPr>
            <a:endCxn id="33" idx="0"/>
          </p:cNvCxnSpPr>
          <p:nvPr/>
        </p:nvCxnSpPr>
        <p:spPr>
          <a:xfrm flipH="1">
            <a:off x="7962900" y="2590800"/>
            <a:ext cx="3429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 name="Straight Arrow Connector 53"/>
          <p:cNvCxnSpPr>
            <a:stCxn id="33" idx="2"/>
            <a:endCxn id="38" idx="0"/>
          </p:cNvCxnSpPr>
          <p:nvPr/>
        </p:nvCxnSpPr>
        <p:spPr>
          <a:xfrm flipH="1">
            <a:off x="5524500" y="4724400"/>
            <a:ext cx="24384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6" name="Straight Arrow Connector 55"/>
          <p:cNvCxnSpPr>
            <a:stCxn id="33" idx="2"/>
            <a:endCxn id="37" idx="0"/>
          </p:cNvCxnSpPr>
          <p:nvPr/>
        </p:nvCxnSpPr>
        <p:spPr>
          <a:xfrm flipH="1">
            <a:off x="7734300" y="4724400"/>
            <a:ext cx="2286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36640002"/>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Flexible Actions</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a:p>
        </p:txBody>
      </p:sp>
      <p:sp>
        <p:nvSpPr>
          <p:cNvPr id="5" name="Rounded Rectangle 4"/>
          <p:cNvSpPr/>
          <p:nvPr/>
        </p:nvSpPr>
        <p:spPr>
          <a:xfrm>
            <a:off x="6705600" y="19812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Intent: Raise Affinity</a:t>
            </a:r>
            <a:endParaRPr lang="en-US" dirty="0"/>
          </a:p>
        </p:txBody>
      </p:sp>
      <p:sp>
        <p:nvSpPr>
          <p:cNvPr id="10" name="Rounded Rectangle 9"/>
          <p:cNvSpPr/>
          <p:nvPr/>
        </p:nvSpPr>
        <p:spPr>
          <a:xfrm>
            <a:off x="4114800" y="1981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Intent: Start Friends</a:t>
            </a:r>
            <a:endParaRPr lang="en-US" dirty="0"/>
          </a:p>
        </p:txBody>
      </p:sp>
      <p:sp>
        <p:nvSpPr>
          <p:cNvPr id="11" name="Rounded Rectangle 10"/>
          <p:cNvSpPr/>
          <p:nvPr/>
        </p:nvSpPr>
        <p:spPr>
          <a:xfrm>
            <a:off x="5486400" y="10668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Intent: Be Friendly</a:t>
            </a:r>
            <a:endParaRPr lang="en-US" dirty="0"/>
          </a:p>
        </p:txBody>
      </p:sp>
      <p:sp>
        <p:nvSpPr>
          <p:cNvPr id="33" name="Rounded Rectangle 32"/>
          <p:cNvSpPr/>
          <p:nvPr/>
        </p:nvSpPr>
        <p:spPr>
          <a:xfrm>
            <a:off x="70104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4" name="Rounded Rectangle 33"/>
          <p:cNvSpPr/>
          <p:nvPr/>
        </p:nvSpPr>
        <p:spPr>
          <a:xfrm>
            <a:off x="45720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5" name="Rounded Rectangle 34"/>
          <p:cNvSpPr/>
          <p:nvPr/>
        </p:nvSpPr>
        <p:spPr>
          <a:xfrm>
            <a:off x="22860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6" name="Rounded Rectangle 35"/>
          <p:cNvSpPr/>
          <p:nvPr/>
        </p:nvSpPr>
        <p:spPr>
          <a:xfrm>
            <a:off x="6019800" y="2971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7" name="Rounded Rectangle 36"/>
          <p:cNvSpPr/>
          <p:nvPr/>
        </p:nvSpPr>
        <p:spPr>
          <a:xfrm>
            <a:off x="6781800" y="5029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8" name="Rounded Rectangle 37"/>
          <p:cNvSpPr/>
          <p:nvPr/>
        </p:nvSpPr>
        <p:spPr>
          <a:xfrm>
            <a:off x="4572000" y="5029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cxnSp>
        <p:nvCxnSpPr>
          <p:cNvPr id="40" name="Straight Arrow Connector 39"/>
          <p:cNvCxnSpPr>
            <a:stCxn id="11" idx="2"/>
            <a:endCxn id="5" idx="0"/>
          </p:cNvCxnSpPr>
          <p:nvPr/>
        </p:nvCxnSpPr>
        <p:spPr>
          <a:xfrm>
            <a:off x="6591300" y="1676400"/>
            <a:ext cx="12192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 name="Straight Arrow Connector 41"/>
          <p:cNvCxnSpPr>
            <a:stCxn id="11" idx="2"/>
            <a:endCxn id="10" idx="0"/>
          </p:cNvCxnSpPr>
          <p:nvPr/>
        </p:nvCxnSpPr>
        <p:spPr>
          <a:xfrm flipH="1">
            <a:off x="5067300" y="1676400"/>
            <a:ext cx="15240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 name="Straight Arrow Connector 43"/>
          <p:cNvCxnSpPr>
            <a:stCxn id="10" idx="2"/>
            <a:endCxn id="35" idx="0"/>
          </p:cNvCxnSpPr>
          <p:nvPr/>
        </p:nvCxnSpPr>
        <p:spPr>
          <a:xfrm flipH="1">
            <a:off x="3238500" y="2590800"/>
            <a:ext cx="18288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 name="Straight Arrow Connector 45"/>
          <p:cNvCxnSpPr>
            <a:stCxn id="10" idx="2"/>
            <a:endCxn id="34" idx="0"/>
          </p:cNvCxnSpPr>
          <p:nvPr/>
        </p:nvCxnSpPr>
        <p:spPr>
          <a:xfrm>
            <a:off x="5067300" y="2590800"/>
            <a:ext cx="4572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a:stCxn id="5" idx="2"/>
            <a:endCxn id="36" idx="0"/>
          </p:cNvCxnSpPr>
          <p:nvPr/>
        </p:nvCxnSpPr>
        <p:spPr>
          <a:xfrm flipH="1">
            <a:off x="6972300" y="2590800"/>
            <a:ext cx="838200"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 name="Straight Arrow Connector 49"/>
          <p:cNvCxnSpPr>
            <a:stCxn id="36" idx="2"/>
            <a:endCxn id="33" idx="0"/>
          </p:cNvCxnSpPr>
          <p:nvPr/>
        </p:nvCxnSpPr>
        <p:spPr>
          <a:xfrm>
            <a:off x="6972300" y="3581400"/>
            <a:ext cx="99060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2" name="Straight Arrow Connector 51"/>
          <p:cNvCxnSpPr>
            <a:endCxn id="33" idx="0"/>
          </p:cNvCxnSpPr>
          <p:nvPr/>
        </p:nvCxnSpPr>
        <p:spPr>
          <a:xfrm flipH="1">
            <a:off x="7962900" y="2590800"/>
            <a:ext cx="3429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 name="Straight Arrow Connector 53"/>
          <p:cNvCxnSpPr>
            <a:stCxn id="33" idx="2"/>
            <a:endCxn id="38" idx="0"/>
          </p:cNvCxnSpPr>
          <p:nvPr/>
        </p:nvCxnSpPr>
        <p:spPr>
          <a:xfrm flipH="1">
            <a:off x="5524500" y="4724400"/>
            <a:ext cx="24384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6" name="Straight Arrow Connector 55"/>
          <p:cNvCxnSpPr>
            <a:stCxn id="33" idx="2"/>
            <a:endCxn id="37" idx="0"/>
          </p:cNvCxnSpPr>
          <p:nvPr/>
        </p:nvCxnSpPr>
        <p:spPr>
          <a:xfrm flipH="1">
            <a:off x="7734300" y="4724400"/>
            <a:ext cx="2286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39554590"/>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Flexible Actions</a:t>
            </a:r>
            <a:endParaRPr lang="en-US" dirty="0"/>
          </a:p>
        </p:txBody>
      </p:sp>
      <p:sp>
        <p:nvSpPr>
          <p:cNvPr id="3" name="Content Placeholder 2"/>
          <p:cNvSpPr>
            <a:spLocks noGrp="1"/>
          </p:cNvSpPr>
          <p:nvPr>
            <p:ph idx="1"/>
          </p:nvPr>
        </p:nvSpPr>
        <p:spPr/>
        <p:txBody>
          <a:bodyPr/>
          <a:lstStyle/>
          <a:p>
            <a:r>
              <a:rPr lang="en-US" dirty="0" smtClean="0"/>
              <a:t>Preconditions</a:t>
            </a:r>
          </a:p>
          <a:p>
            <a:pPr marL="0" indent="0" algn="ctr">
              <a:buNone/>
            </a:pPr>
            <a:endParaRPr lang="en-US" dirty="0"/>
          </a:p>
          <a:p>
            <a:pPr marL="0" indent="0" algn="ctr">
              <a:buNone/>
            </a:pPr>
            <a:endParaRPr lang="en-US" dirty="0" smtClean="0"/>
          </a:p>
          <a:p>
            <a:pPr marL="0" indent="0" algn="ctr">
              <a:buNone/>
            </a:pPr>
            <a:endParaRPr lang="en-US" dirty="0"/>
          </a:p>
        </p:txBody>
      </p:sp>
      <p:sp>
        <p:nvSpPr>
          <p:cNvPr id="5" name="Rounded Rectangle 4"/>
          <p:cNvSpPr/>
          <p:nvPr/>
        </p:nvSpPr>
        <p:spPr>
          <a:xfrm>
            <a:off x="6705600" y="19812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X^Y must be dating</a:t>
            </a:r>
            <a:endParaRPr lang="en-US" dirty="0"/>
          </a:p>
        </p:txBody>
      </p:sp>
      <p:sp>
        <p:nvSpPr>
          <p:cNvPr id="10" name="Rounded Rectangle 9"/>
          <p:cNvSpPr/>
          <p:nvPr/>
        </p:nvSpPr>
        <p:spPr>
          <a:xfrm>
            <a:off x="4114800" y="1981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X^Y must be friends</a:t>
            </a:r>
            <a:endParaRPr lang="en-US" dirty="0"/>
          </a:p>
        </p:txBody>
      </p:sp>
      <p:sp>
        <p:nvSpPr>
          <p:cNvPr id="11" name="Rounded Rectangle 10"/>
          <p:cNvSpPr/>
          <p:nvPr/>
        </p:nvSpPr>
        <p:spPr>
          <a:xfrm>
            <a:off x="5486400" y="10668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3" name="Rounded Rectangle 32"/>
          <p:cNvSpPr/>
          <p:nvPr/>
        </p:nvSpPr>
        <p:spPr>
          <a:xfrm>
            <a:off x="70104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4" name="Rounded Rectangle 33"/>
          <p:cNvSpPr/>
          <p:nvPr/>
        </p:nvSpPr>
        <p:spPr>
          <a:xfrm>
            <a:off x="45720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5" name="Rounded Rectangle 34"/>
          <p:cNvSpPr/>
          <p:nvPr/>
        </p:nvSpPr>
        <p:spPr>
          <a:xfrm>
            <a:off x="22860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6" name="Rounded Rectangle 35"/>
          <p:cNvSpPr/>
          <p:nvPr/>
        </p:nvSpPr>
        <p:spPr>
          <a:xfrm>
            <a:off x="6019800" y="2971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X must be generous</a:t>
            </a:r>
            <a:endParaRPr lang="en-US" dirty="0"/>
          </a:p>
        </p:txBody>
      </p:sp>
      <p:sp>
        <p:nvSpPr>
          <p:cNvPr id="37" name="Rounded Rectangle 36"/>
          <p:cNvSpPr/>
          <p:nvPr/>
        </p:nvSpPr>
        <p:spPr>
          <a:xfrm>
            <a:off x="6781800" y="5029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8" name="Rounded Rectangle 37"/>
          <p:cNvSpPr/>
          <p:nvPr/>
        </p:nvSpPr>
        <p:spPr>
          <a:xfrm>
            <a:off x="4572000" y="5029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cxnSp>
        <p:nvCxnSpPr>
          <p:cNvPr id="40" name="Straight Arrow Connector 39"/>
          <p:cNvCxnSpPr>
            <a:stCxn id="11" idx="2"/>
            <a:endCxn id="5" idx="0"/>
          </p:cNvCxnSpPr>
          <p:nvPr/>
        </p:nvCxnSpPr>
        <p:spPr>
          <a:xfrm>
            <a:off x="6591300" y="1676400"/>
            <a:ext cx="12192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 name="Straight Arrow Connector 41"/>
          <p:cNvCxnSpPr>
            <a:stCxn id="11" idx="2"/>
            <a:endCxn id="10" idx="0"/>
          </p:cNvCxnSpPr>
          <p:nvPr/>
        </p:nvCxnSpPr>
        <p:spPr>
          <a:xfrm flipH="1">
            <a:off x="5067300" y="1676400"/>
            <a:ext cx="15240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 name="Straight Arrow Connector 43"/>
          <p:cNvCxnSpPr>
            <a:stCxn id="10" idx="2"/>
            <a:endCxn id="35" idx="0"/>
          </p:cNvCxnSpPr>
          <p:nvPr/>
        </p:nvCxnSpPr>
        <p:spPr>
          <a:xfrm flipH="1">
            <a:off x="3238500" y="2590800"/>
            <a:ext cx="18288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 name="Straight Arrow Connector 45"/>
          <p:cNvCxnSpPr>
            <a:stCxn id="10" idx="2"/>
            <a:endCxn id="34" idx="0"/>
          </p:cNvCxnSpPr>
          <p:nvPr/>
        </p:nvCxnSpPr>
        <p:spPr>
          <a:xfrm>
            <a:off x="5067300" y="2590800"/>
            <a:ext cx="4572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a:stCxn id="5" idx="2"/>
            <a:endCxn id="36" idx="0"/>
          </p:cNvCxnSpPr>
          <p:nvPr/>
        </p:nvCxnSpPr>
        <p:spPr>
          <a:xfrm flipH="1">
            <a:off x="6972300" y="2590800"/>
            <a:ext cx="838200"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 name="Straight Arrow Connector 49"/>
          <p:cNvCxnSpPr>
            <a:stCxn id="36" idx="2"/>
            <a:endCxn id="33" idx="0"/>
          </p:cNvCxnSpPr>
          <p:nvPr/>
        </p:nvCxnSpPr>
        <p:spPr>
          <a:xfrm>
            <a:off x="6972300" y="3581400"/>
            <a:ext cx="99060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2" name="Straight Arrow Connector 51"/>
          <p:cNvCxnSpPr>
            <a:endCxn id="33" idx="0"/>
          </p:cNvCxnSpPr>
          <p:nvPr/>
        </p:nvCxnSpPr>
        <p:spPr>
          <a:xfrm flipH="1">
            <a:off x="7962900" y="2590800"/>
            <a:ext cx="3429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 name="Straight Arrow Connector 53"/>
          <p:cNvCxnSpPr>
            <a:stCxn id="33" idx="2"/>
            <a:endCxn id="38" idx="0"/>
          </p:cNvCxnSpPr>
          <p:nvPr/>
        </p:nvCxnSpPr>
        <p:spPr>
          <a:xfrm flipH="1">
            <a:off x="5524500" y="4724400"/>
            <a:ext cx="24384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6" name="Straight Arrow Connector 55"/>
          <p:cNvCxnSpPr>
            <a:stCxn id="33" idx="2"/>
            <a:endCxn id="37" idx="0"/>
          </p:cNvCxnSpPr>
          <p:nvPr/>
        </p:nvCxnSpPr>
        <p:spPr>
          <a:xfrm flipH="1">
            <a:off x="7734300" y="4724400"/>
            <a:ext cx="2286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683573782"/>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Flexible Actions</a:t>
            </a:r>
            <a:endParaRPr lang="en-US" dirty="0"/>
          </a:p>
        </p:txBody>
      </p:sp>
      <p:sp>
        <p:nvSpPr>
          <p:cNvPr id="3" name="Content Placeholder 2"/>
          <p:cNvSpPr>
            <a:spLocks noGrp="1"/>
          </p:cNvSpPr>
          <p:nvPr>
            <p:ph idx="1"/>
          </p:nvPr>
        </p:nvSpPr>
        <p:spPr/>
        <p:txBody>
          <a:bodyPr/>
          <a:lstStyle/>
          <a:p>
            <a:r>
              <a:rPr lang="en-US" dirty="0" smtClean="0"/>
              <a:t>Preconditions</a:t>
            </a:r>
          </a:p>
          <a:p>
            <a:r>
              <a:rPr lang="en-US" dirty="0" smtClean="0"/>
              <a:t>Additional rules</a:t>
            </a:r>
          </a:p>
          <a:p>
            <a:pPr marL="0" indent="0" algn="ctr">
              <a:buNone/>
            </a:pPr>
            <a:endParaRPr lang="en-US" dirty="0"/>
          </a:p>
          <a:p>
            <a:pPr marL="0" indent="0" algn="ctr">
              <a:buNone/>
            </a:pPr>
            <a:endParaRPr lang="en-US" dirty="0" smtClean="0"/>
          </a:p>
          <a:p>
            <a:pPr marL="0" indent="0" algn="ctr">
              <a:buNone/>
            </a:pPr>
            <a:endParaRPr lang="en-US" dirty="0"/>
          </a:p>
        </p:txBody>
      </p:sp>
      <p:sp>
        <p:nvSpPr>
          <p:cNvPr id="5" name="Rounded Rectangle 4"/>
          <p:cNvSpPr/>
          <p:nvPr/>
        </p:nvSpPr>
        <p:spPr>
          <a:xfrm>
            <a:off x="6705600" y="19812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If X is cowardly, -2</a:t>
            </a:r>
            <a:endParaRPr lang="en-US" dirty="0"/>
          </a:p>
        </p:txBody>
      </p:sp>
      <p:sp>
        <p:nvSpPr>
          <p:cNvPr id="10" name="Rounded Rectangle 9"/>
          <p:cNvSpPr/>
          <p:nvPr/>
        </p:nvSpPr>
        <p:spPr>
          <a:xfrm>
            <a:off x="4114800" y="1981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If x is lonely, + 5</a:t>
            </a:r>
            <a:endParaRPr lang="en-US" dirty="0"/>
          </a:p>
        </p:txBody>
      </p:sp>
      <p:sp>
        <p:nvSpPr>
          <p:cNvPr id="11" name="Rounded Rectangle 10"/>
          <p:cNvSpPr/>
          <p:nvPr/>
        </p:nvSpPr>
        <p:spPr>
          <a:xfrm>
            <a:off x="5486400" y="10668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3" name="Rounded Rectangle 32"/>
          <p:cNvSpPr/>
          <p:nvPr/>
        </p:nvSpPr>
        <p:spPr>
          <a:xfrm>
            <a:off x="70104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4" name="Rounded Rectangle 33"/>
          <p:cNvSpPr/>
          <p:nvPr/>
        </p:nvSpPr>
        <p:spPr>
          <a:xfrm>
            <a:off x="45720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5" name="Rounded Rectangle 34"/>
          <p:cNvSpPr/>
          <p:nvPr/>
        </p:nvSpPr>
        <p:spPr>
          <a:xfrm>
            <a:off x="22860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6" name="Rounded Rectangle 35"/>
          <p:cNvSpPr/>
          <p:nvPr/>
        </p:nvSpPr>
        <p:spPr>
          <a:xfrm>
            <a:off x="6019800" y="2971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7" name="Rounded Rectangle 36"/>
          <p:cNvSpPr/>
          <p:nvPr/>
        </p:nvSpPr>
        <p:spPr>
          <a:xfrm>
            <a:off x="6781800" y="5029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8" name="Rounded Rectangle 37"/>
          <p:cNvSpPr/>
          <p:nvPr/>
        </p:nvSpPr>
        <p:spPr>
          <a:xfrm>
            <a:off x="4572000" y="5029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cxnSp>
        <p:nvCxnSpPr>
          <p:cNvPr id="40" name="Straight Arrow Connector 39"/>
          <p:cNvCxnSpPr>
            <a:stCxn id="11" idx="2"/>
            <a:endCxn id="5" idx="0"/>
          </p:cNvCxnSpPr>
          <p:nvPr/>
        </p:nvCxnSpPr>
        <p:spPr>
          <a:xfrm>
            <a:off x="6591300" y="1676400"/>
            <a:ext cx="12192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 name="Straight Arrow Connector 41"/>
          <p:cNvCxnSpPr>
            <a:stCxn id="11" idx="2"/>
            <a:endCxn id="10" idx="0"/>
          </p:cNvCxnSpPr>
          <p:nvPr/>
        </p:nvCxnSpPr>
        <p:spPr>
          <a:xfrm flipH="1">
            <a:off x="5067300" y="1676400"/>
            <a:ext cx="15240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 name="Straight Arrow Connector 43"/>
          <p:cNvCxnSpPr>
            <a:stCxn id="10" idx="2"/>
            <a:endCxn id="35" idx="0"/>
          </p:cNvCxnSpPr>
          <p:nvPr/>
        </p:nvCxnSpPr>
        <p:spPr>
          <a:xfrm flipH="1">
            <a:off x="3238500" y="2590800"/>
            <a:ext cx="18288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 name="Straight Arrow Connector 45"/>
          <p:cNvCxnSpPr>
            <a:stCxn id="10" idx="2"/>
            <a:endCxn id="34" idx="0"/>
          </p:cNvCxnSpPr>
          <p:nvPr/>
        </p:nvCxnSpPr>
        <p:spPr>
          <a:xfrm>
            <a:off x="5067300" y="2590800"/>
            <a:ext cx="4572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a:stCxn id="5" idx="2"/>
            <a:endCxn id="36" idx="0"/>
          </p:cNvCxnSpPr>
          <p:nvPr/>
        </p:nvCxnSpPr>
        <p:spPr>
          <a:xfrm flipH="1">
            <a:off x="6972300" y="2590800"/>
            <a:ext cx="838200"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 name="Straight Arrow Connector 49"/>
          <p:cNvCxnSpPr>
            <a:stCxn id="36" idx="2"/>
            <a:endCxn id="33" idx="0"/>
          </p:cNvCxnSpPr>
          <p:nvPr/>
        </p:nvCxnSpPr>
        <p:spPr>
          <a:xfrm>
            <a:off x="6972300" y="3581400"/>
            <a:ext cx="99060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2" name="Straight Arrow Connector 51"/>
          <p:cNvCxnSpPr>
            <a:endCxn id="33" idx="0"/>
          </p:cNvCxnSpPr>
          <p:nvPr/>
        </p:nvCxnSpPr>
        <p:spPr>
          <a:xfrm flipH="1">
            <a:off x="7962900" y="2590800"/>
            <a:ext cx="3429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 name="Straight Arrow Connector 53"/>
          <p:cNvCxnSpPr>
            <a:stCxn id="33" idx="2"/>
            <a:endCxn id="38" idx="0"/>
          </p:cNvCxnSpPr>
          <p:nvPr/>
        </p:nvCxnSpPr>
        <p:spPr>
          <a:xfrm flipH="1">
            <a:off x="5524500" y="4724400"/>
            <a:ext cx="24384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6" name="Straight Arrow Connector 55"/>
          <p:cNvCxnSpPr>
            <a:stCxn id="33" idx="2"/>
            <a:endCxn id="37" idx="0"/>
          </p:cNvCxnSpPr>
          <p:nvPr/>
        </p:nvCxnSpPr>
        <p:spPr>
          <a:xfrm flipH="1">
            <a:off x="7734300" y="4724400"/>
            <a:ext cx="2286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69991754"/>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Flexible Actions</a:t>
            </a:r>
            <a:endParaRPr lang="en-US" dirty="0"/>
          </a:p>
        </p:txBody>
      </p:sp>
      <p:sp>
        <p:nvSpPr>
          <p:cNvPr id="3" name="Content Placeholder 2"/>
          <p:cNvSpPr>
            <a:spLocks noGrp="1"/>
          </p:cNvSpPr>
          <p:nvPr>
            <p:ph idx="1"/>
          </p:nvPr>
        </p:nvSpPr>
        <p:spPr/>
        <p:txBody>
          <a:bodyPr/>
          <a:lstStyle/>
          <a:p>
            <a:r>
              <a:rPr lang="en-US" dirty="0" smtClean="0"/>
              <a:t>Preconditions</a:t>
            </a:r>
          </a:p>
          <a:p>
            <a:r>
              <a:rPr lang="en-US" dirty="0" smtClean="0"/>
              <a:t>Additional rules</a:t>
            </a:r>
          </a:p>
          <a:p>
            <a:r>
              <a:rPr lang="en-US" dirty="0" smtClean="0"/>
              <a:t>Additional roles</a:t>
            </a:r>
          </a:p>
          <a:p>
            <a:endParaRPr lang="en-US" dirty="0" smtClean="0"/>
          </a:p>
          <a:p>
            <a:pPr marL="0" indent="0" algn="ctr">
              <a:buNone/>
            </a:pPr>
            <a:endParaRPr lang="en-US" dirty="0"/>
          </a:p>
          <a:p>
            <a:pPr marL="0" indent="0" algn="ctr">
              <a:buNone/>
            </a:pPr>
            <a:endParaRPr lang="en-US" dirty="0" smtClean="0"/>
          </a:p>
          <a:p>
            <a:pPr marL="0" indent="0" algn="ctr">
              <a:buNone/>
            </a:pPr>
            <a:endParaRPr lang="en-US" dirty="0"/>
          </a:p>
        </p:txBody>
      </p:sp>
      <p:sp>
        <p:nvSpPr>
          <p:cNvPr id="5" name="Rounded Rectangle 4"/>
          <p:cNvSpPr/>
          <p:nvPr/>
        </p:nvSpPr>
        <p:spPr>
          <a:xfrm>
            <a:off x="6705600" y="19812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If X and Patsy are Enemies, Patsy+5</a:t>
            </a:r>
            <a:endParaRPr lang="en-US" dirty="0"/>
          </a:p>
        </p:txBody>
      </p:sp>
      <p:sp>
        <p:nvSpPr>
          <p:cNvPr id="10" name="Rounded Rectangle 9"/>
          <p:cNvSpPr/>
          <p:nvPr/>
        </p:nvSpPr>
        <p:spPr>
          <a:xfrm>
            <a:off x="4114800" y="1981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11" name="Rounded Rectangle 10"/>
          <p:cNvSpPr/>
          <p:nvPr/>
        </p:nvSpPr>
        <p:spPr>
          <a:xfrm>
            <a:off x="5486400" y="10668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Spread Rumors</a:t>
            </a:r>
            <a:endParaRPr lang="en-US" dirty="0"/>
          </a:p>
        </p:txBody>
      </p:sp>
      <p:sp>
        <p:nvSpPr>
          <p:cNvPr id="33" name="Rounded Rectangle 32"/>
          <p:cNvSpPr/>
          <p:nvPr/>
        </p:nvSpPr>
        <p:spPr>
          <a:xfrm>
            <a:off x="70104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4" name="Rounded Rectangle 33"/>
          <p:cNvSpPr/>
          <p:nvPr/>
        </p:nvSpPr>
        <p:spPr>
          <a:xfrm>
            <a:off x="45720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5" name="Rounded Rectangle 34"/>
          <p:cNvSpPr/>
          <p:nvPr/>
        </p:nvSpPr>
        <p:spPr>
          <a:xfrm>
            <a:off x="22860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6" name="Rounded Rectangle 35"/>
          <p:cNvSpPr/>
          <p:nvPr/>
        </p:nvSpPr>
        <p:spPr>
          <a:xfrm>
            <a:off x="6019800" y="2971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7" name="Rounded Rectangle 36"/>
          <p:cNvSpPr/>
          <p:nvPr/>
        </p:nvSpPr>
        <p:spPr>
          <a:xfrm>
            <a:off x="6781800" y="5029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8" name="Rounded Rectangle 37"/>
          <p:cNvSpPr/>
          <p:nvPr/>
        </p:nvSpPr>
        <p:spPr>
          <a:xfrm>
            <a:off x="4572000" y="5029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cxnSp>
        <p:nvCxnSpPr>
          <p:cNvPr id="40" name="Straight Arrow Connector 39"/>
          <p:cNvCxnSpPr>
            <a:stCxn id="11" idx="2"/>
            <a:endCxn id="5" idx="0"/>
          </p:cNvCxnSpPr>
          <p:nvPr/>
        </p:nvCxnSpPr>
        <p:spPr>
          <a:xfrm>
            <a:off x="6591300" y="1676400"/>
            <a:ext cx="12192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 name="Straight Arrow Connector 41"/>
          <p:cNvCxnSpPr>
            <a:stCxn id="11" idx="2"/>
            <a:endCxn id="10" idx="0"/>
          </p:cNvCxnSpPr>
          <p:nvPr/>
        </p:nvCxnSpPr>
        <p:spPr>
          <a:xfrm flipH="1">
            <a:off x="5067300" y="1676400"/>
            <a:ext cx="15240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 name="Straight Arrow Connector 43"/>
          <p:cNvCxnSpPr>
            <a:stCxn id="10" idx="2"/>
            <a:endCxn id="35" idx="0"/>
          </p:cNvCxnSpPr>
          <p:nvPr/>
        </p:nvCxnSpPr>
        <p:spPr>
          <a:xfrm flipH="1">
            <a:off x="3238500" y="2590800"/>
            <a:ext cx="18288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 name="Straight Arrow Connector 45"/>
          <p:cNvCxnSpPr>
            <a:stCxn id="10" idx="2"/>
            <a:endCxn id="34" idx="0"/>
          </p:cNvCxnSpPr>
          <p:nvPr/>
        </p:nvCxnSpPr>
        <p:spPr>
          <a:xfrm>
            <a:off x="5067300" y="2590800"/>
            <a:ext cx="4572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a:stCxn id="5" idx="2"/>
            <a:endCxn id="36" idx="0"/>
          </p:cNvCxnSpPr>
          <p:nvPr/>
        </p:nvCxnSpPr>
        <p:spPr>
          <a:xfrm flipH="1">
            <a:off x="6972300" y="2590800"/>
            <a:ext cx="838200"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 name="Straight Arrow Connector 49"/>
          <p:cNvCxnSpPr>
            <a:stCxn id="36" idx="2"/>
            <a:endCxn id="33" idx="0"/>
          </p:cNvCxnSpPr>
          <p:nvPr/>
        </p:nvCxnSpPr>
        <p:spPr>
          <a:xfrm>
            <a:off x="6972300" y="3581400"/>
            <a:ext cx="99060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2" name="Straight Arrow Connector 51"/>
          <p:cNvCxnSpPr>
            <a:endCxn id="33" idx="0"/>
          </p:cNvCxnSpPr>
          <p:nvPr/>
        </p:nvCxnSpPr>
        <p:spPr>
          <a:xfrm flipH="1">
            <a:off x="7962900" y="2590800"/>
            <a:ext cx="3429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 name="Straight Arrow Connector 53"/>
          <p:cNvCxnSpPr>
            <a:stCxn id="33" idx="2"/>
            <a:endCxn id="38" idx="0"/>
          </p:cNvCxnSpPr>
          <p:nvPr/>
        </p:nvCxnSpPr>
        <p:spPr>
          <a:xfrm flipH="1">
            <a:off x="5524500" y="4724400"/>
            <a:ext cx="24384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6" name="Straight Arrow Connector 55"/>
          <p:cNvCxnSpPr>
            <a:stCxn id="33" idx="2"/>
            <a:endCxn id="37" idx="0"/>
          </p:cNvCxnSpPr>
          <p:nvPr/>
        </p:nvCxnSpPr>
        <p:spPr>
          <a:xfrm flipH="1">
            <a:off x="7734300" y="4724400"/>
            <a:ext cx="2286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2891679"/>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Flexible Actions</a:t>
            </a:r>
            <a:endParaRPr lang="en-US" dirty="0"/>
          </a:p>
        </p:txBody>
      </p:sp>
      <p:sp>
        <p:nvSpPr>
          <p:cNvPr id="3" name="Content Placeholder 2"/>
          <p:cNvSpPr>
            <a:spLocks noGrp="1"/>
          </p:cNvSpPr>
          <p:nvPr>
            <p:ph idx="1"/>
          </p:nvPr>
        </p:nvSpPr>
        <p:spPr/>
        <p:txBody>
          <a:bodyPr/>
          <a:lstStyle/>
          <a:p>
            <a:r>
              <a:rPr lang="en-US" dirty="0" smtClean="0"/>
              <a:t>Preconditions</a:t>
            </a:r>
          </a:p>
          <a:p>
            <a:r>
              <a:rPr lang="en-US" dirty="0" smtClean="0"/>
              <a:t>Additional rules</a:t>
            </a:r>
          </a:p>
          <a:p>
            <a:r>
              <a:rPr lang="en-US" dirty="0" smtClean="0"/>
              <a:t>Additional roles</a:t>
            </a:r>
          </a:p>
          <a:p>
            <a:r>
              <a:rPr lang="en-US" dirty="0" smtClean="0"/>
              <a:t>Make change</a:t>
            </a:r>
          </a:p>
          <a:p>
            <a:endParaRPr lang="en-US" dirty="0" smtClean="0"/>
          </a:p>
          <a:p>
            <a:pPr marL="0" indent="0" algn="ctr">
              <a:buNone/>
            </a:pPr>
            <a:endParaRPr lang="en-US" dirty="0"/>
          </a:p>
          <a:p>
            <a:pPr marL="0" indent="0" algn="ctr">
              <a:buNone/>
            </a:pPr>
            <a:endParaRPr lang="en-US" dirty="0" smtClean="0"/>
          </a:p>
          <a:p>
            <a:pPr marL="0" indent="0" algn="ctr">
              <a:buNone/>
            </a:pPr>
            <a:endParaRPr lang="en-US" dirty="0"/>
          </a:p>
        </p:txBody>
      </p:sp>
      <p:sp>
        <p:nvSpPr>
          <p:cNvPr id="5" name="Rounded Rectangle 4"/>
          <p:cNvSpPr/>
          <p:nvPr/>
        </p:nvSpPr>
        <p:spPr>
          <a:xfrm>
            <a:off x="6705600" y="19812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10" name="Rounded Rectangle 9"/>
          <p:cNvSpPr/>
          <p:nvPr/>
        </p:nvSpPr>
        <p:spPr>
          <a:xfrm>
            <a:off x="4114800" y="1981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11" name="Rounded Rectangle 10"/>
          <p:cNvSpPr/>
          <p:nvPr/>
        </p:nvSpPr>
        <p:spPr>
          <a:xfrm>
            <a:off x="5486400" y="10668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3" name="Rounded Rectangle 32"/>
          <p:cNvSpPr/>
          <p:nvPr/>
        </p:nvSpPr>
        <p:spPr>
          <a:xfrm>
            <a:off x="70104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4" name="Rounded Rectangle 33"/>
          <p:cNvSpPr/>
          <p:nvPr/>
        </p:nvSpPr>
        <p:spPr>
          <a:xfrm>
            <a:off x="45720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5" name="Rounded Rectangle 34"/>
          <p:cNvSpPr/>
          <p:nvPr/>
        </p:nvSpPr>
        <p:spPr>
          <a:xfrm>
            <a:off x="22860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X ^ Y are Friends</a:t>
            </a:r>
            <a:endParaRPr lang="en-US" dirty="0"/>
          </a:p>
        </p:txBody>
      </p:sp>
      <p:sp>
        <p:nvSpPr>
          <p:cNvPr id="36" name="Rounded Rectangle 35"/>
          <p:cNvSpPr/>
          <p:nvPr/>
        </p:nvSpPr>
        <p:spPr>
          <a:xfrm>
            <a:off x="6019800" y="2971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7" name="Rounded Rectangle 36"/>
          <p:cNvSpPr/>
          <p:nvPr/>
        </p:nvSpPr>
        <p:spPr>
          <a:xfrm>
            <a:off x="6781800" y="5029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t>X ^ Y are Dating</a:t>
            </a:r>
            <a:endParaRPr lang="en-US" dirty="0"/>
          </a:p>
        </p:txBody>
      </p:sp>
      <p:sp>
        <p:nvSpPr>
          <p:cNvPr id="38" name="Rounded Rectangle 37"/>
          <p:cNvSpPr/>
          <p:nvPr/>
        </p:nvSpPr>
        <p:spPr>
          <a:xfrm>
            <a:off x="4572000" y="5029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cxnSp>
        <p:nvCxnSpPr>
          <p:cNvPr id="40" name="Straight Arrow Connector 39"/>
          <p:cNvCxnSpPr>
            <a:stCxn id="11" idx="2"/>
            <a:endCxn id="5" idx="0"/>
          </p:cNvCxnSpPr>
          <p:nvPr/>
        </p:nvCxnSpPr>
        <p:spPr>
          <a:xfrm>
            <a:off x="6591300" y="1676400"/>
            <a:ext cx="12192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 name="Straight Arrow Connector 41"/>
          <p:cNvCxnSpPr>
            <a:stCxn id="11" idx="2"/>
            <a:endCxn id="10" idx="0"/>
          </p:cNvCxnSpPr>
          <p:nvPr/>
        </p:nvCxnSpPr>
        <p:spPr>
          <a:xfrm flipH="1">
            <a:off x="5067300" y="1676400"/>
            <a:ext cx="15240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 name="Straight Arrow Connector 43"/>
          <p:cNvCxnSpPr>
            <a:stCxn id="10" idx="2"/>
            <a:endCxn id="35" idx="0"/>
          </p:cNvCxnSpPr>
          <p:nvPr/>
        </p:nvCxnSpPr>
        <p:spPr>
          <a:xfrm flipH="1">
            <a:off x="3238500" y="2590800"/>
            <a:ext cx="18288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 name="Straight Arrow Connector 45"/>
          <p:cNvCxnSpPr>
            <a:stCxn id="10" idx="2"/>
            <a:endCxn id="34" idx="0"/>
          </p:cNvCxnSpPr>
          <p:nvPr/>
        </p:nvCxnSpPr>
        <p:spPr>
          <a:xfrm>
            <a:off x="5067300" y="2590800"/>
            <a:ext cx="4572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a:stCxn id="5" idx="2"/>
            <a:endCxn id="36" idx="0"/>
          </p:cNvCxnSpPr>
          <p:nvPr/>
        </p:nvCxnSpPr>
        <p:spPr>
          <a:xfrm flipH="1">
            <a:off x="6972300" y="2590800"/>
            <a:ext cx="838200"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 name="Straight Arrow Connector 49"/>
          <p:cNvCxnSpPr>
            <a:stCxn id="36" idx="2"/>
            <a:endCxn id="33" idx="0"/>
          </p:cNvCxnSpPr>
          <p:nvPr/>
        </p:nvCxnSpPr>
        <p:spPr>
          <a:xfrm>
            <a:off x="6972300" y="3581400"/>
            <a:ext cx="99060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2" name="Straight Arrow Connector 51"/>
          <p:cNvCxnSpPr>
            <a:endCxn id="33" idx="0"/>
          </p:cNvCxnSpPr>
          <p:nvPr/>
        </p:nvCxnSpPr>
        <p:spPr>
          <a:xfrm flipH="1">
            <a:off x="7962900" y="2590800"/>
            <a:ext cx="3429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 name="Straight Arrow Connector 53"/>
          <p:cNvCxnSpPr>
            <a:stCxn id="33" idx="2"/>
            <a:endCxn id="38" idx="0"/>
          </p:cNvCxnSpPr>
          <p:nvPr/>
        </p:nvCxnSpPr>
        <p:spPr>
          <a:xfrm flipH="1">
            <a:off x="5524500" y="4724400"/>
            <a:ext cx="24384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6" name="Straight Arrow Connector 55"/>
          <p:cNvCxnSpPr>
            <a:stCxn id="33" idx="2"/>
            <a:endCxn id="37" idx="0"/>
          </p:cNvCxnSpPr>
          <p:nvPr/>
        </p:nvCxnSpPr>
        <p:spPr>
          <a:xfrm flipH="1">
            <a:off x="7734300" y="4724400"/>
            <a:ext cx="2286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79609552"/>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Flexible Actions</a:t>
            </a:r>
            <a:endParaRPr lang="en-US" dirty="0"/>
          </a:p>
        </p:txBody>
      </p:sp>
      <p:sp>
        <p:nvSpPr>
          <p:cNvPr id="3" name="Content Placeholder 2"/>
          <p:cNvSpPr>
            <a:spLocks noGrp="1"/>
          </p:cNvSpPr>
          <p:nvPr>
            <p:ph idx="1"/>
          </p:nvPr>
        </p:nvSpPr>
        <p:spPr/>
        <p:txBody>
          <a:bodyPr/>
          <a:lstStyle/>
          <a:p>
            <a:r>
              <a:rPr lang="en-US" dirty="0" smtClean="0"/>
              <a:t>Preconditions</a:t>
            </a:r>
          </a:p>
          <a:p>
            <a:r>
              <a:rPr lang="en-US" dirty="0" smtClean="0"/>
              <a:t>Additional rules</a:t>
            </a:r>
          </a:p>
          <a:p>
            <a:r>
              <a:rPr lang="en-US" dirty="0" smtClean="0"/>
              <a:t>Additional roles</a:t>
            </a:r>
          </a:p>
          <a:p>
            <a:r>
              <a:rPr lang="en-US" dirty="0" smtClean="0"/>
              <a:t>Make change</a:t>
            </a:r>
          </a:p>
          <a:p>
            <a:r>
              <a:rPr lang="en-US" dirty="0" smtClean="0"/>
              <a:t>Hierarchical uses</a:t>
            </a:r>
          </a:p>
          <a:p>
            <a:endParaRPr lang="en-US" dirty="0" smtClean="0"/>
          </a:p>
          <a:p>
            <a:pPr marL="0" indent="0" algn="ctr">
              <a:buNone/>
            </a:pPr>
            <a:endParaRPr lang="en-US" dirty="0"/>
          </a:p>
          <a:p>
            <a:pPr marL="0" indent="0" algn="ctr">
              <a:buNone/>
            </a:pPr>
            <a:endParaRPr lang="en-US" dirty="0" smtClean="0"/>
          </a:p>
          <a:p>
            <a:pPr marL="0" indent="0" algn="ctr">
              <a:buNone/>
            </a:pPr>
            <a:endParaRPr lang="en-US" dirty="0"/>
          </a:p>
        </p:txBody>
      </p:sp>
      <p:sp>
        <p:nvSpPr>
          <p:cNvPr id="5" name="Rounded Rectangle 4"/>
          <p:cNvSpPr/>
          <p:nvPr/>
        </p:nvSpPr>
        <p:spPr>
          <a:xfrm>
            <a:off x="6705600" y="19812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10" name="Rounded Rectangle 9"/>
          <p:cNvSpPr/>
          <p:nvPr/>
        </p:nvSpPr>
        <p:spPr>
          <a:xfrm>
            <a:off x="4114800" y="1981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11" name="Rounded Rectangle 10"/>
          <p:cNvSpPr/>
          <p:nvPr/>
        </p:nvSpPr>
        <p:spPr>
          <a:xfrm>
            <a:off x="5486400" y="1066800"/>
            <a:ext cx="22098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3" name="Rounded Rectangle 32"/>
          <p:cNvSpPr/>
          <p:nvPr/>
        </p:nvSpPr>
        <p:spPr>
          <a:xfrm>
            <a:off x="70104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4" name="Rounded Rectangle 33"/>
          <p:cNvSpPr/>
          <p:nvPr/>
        </p:nvSpPr>
        <p:spPr>
          <a:xfrm>
            <a:off x="45720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5" name="Rounded Rectangle 34"/>
          <p:cNvSpPr/>
          <p:nvPr/>
        </p:nvSpPr>
        <p:spPr>
          <a:xfrm>
            <a:off x="2286000" y="4114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6" name="Rounded Rectangle 35"/>
          <p:cNvSpPr/>
          <p:nvPr/>
        </p:nvSpPr>
        <p:spPr>
          <a:xfrm>
            <a:off x="6019800" y="29718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7" name="Rounded Rectangle 36"/>
          <p:cNvSpPr/>
          <p:nvPr/>
        </p:nvSpPr>
        <p:spPr>
          <a:xfrm>
            <a:off x="6781800" y="5029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8" name="Rounded Rectangle 37"/>
          <p:cNvSpPr/>
          <p:nvPr/>
        </p:nvSpPr>
        <p:spPr>
          <a:xfrm>
            <a:off x="4572000" y="5029200"/>
            <a:ext cx="1905000" cy="6096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cxnSp>
        <p:nvCxnSpPr>
          <p:cNvPr id="40" name="Straight Arrow Connector 39"/>
          <p:cNvCxnSpPr>
            <a:stCxn id="11" idx="2"/>
            <a:endCxn id="5" idx="0"/>
          </p:cNvCxnSpPr>
          <p:nvPr/>
        </p:nvCxnSpPr>
        <p:spPr>
          <a:xfrm>
            <a:off x="6591300" y="1676400"/>
            <a:ext cx="12192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2" name="Straight Arrow Connector 41"/>
          <p:cNvCxnSpPr>
            <a:stCxn id="11" idx="2"/>
            <a:endCxn id="10" idx="0"/>
          </p:cNvCxnSpPr>
          <p:nvPr/>
        </p:nvCxnSpPr>
        <p:spPr>
          <a:xfrm flipH="1">
            <a:off x="5067300" y="1676400"/>
            <a:ext cx="15240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4" name="Straight Arrow Connector 43"/>
          <p:cNvCxnSpPr>
            <a:stCxn id="10" idx="2"/>
            <a:endCxn id="35" idx="0"/>
          </p:cNvCxnSpPr>
          <p:nvPr/>
        </p:nvCxnSpPr>
        <p:spPr>
          <a:xfrm flipH="1">
            <a:off x="3238500" y="2590800"/>
            <a:ext cx="18288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6" name="Straight Arrow Connector 45"/>
          <p:cNvCxnSpPr>
            <a:stCxn id="10" idx="2"/>
            <a:endCxn id="34" idx="0"/>
          </p:cNvCxnSpPr>
          <p:nvPr/>
        </p:nvCxnSpPr>
        <p:spPr>
          <a:xfrm>
            <a:off x="5067300" y="2590800"/>
            <a:ext cx="4572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48" name="Straight Arrow Connector 47"/>
          <p:cNvCxnSpPr>
            <a:stCxn id="5" idx="2"/>
            <a:endCxn id="36" idx="0"/>
          </p:cNvCxnSpPr>
          <p:nvPr/>
        </p:nvCxnSpPr>
        <p:spPr>
          <a:xfrm flipH="1">
            <a:off x="6972300" y="2590800"/>
            <a:ext cx="838200" cy="381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0" name="Straight Arrow Connector 49"/>
          <p:cNvCxnSpPr>
            <a:stCxn id="36" idx="2"/>
            <a:endCxn id="33" idx="0"/>
          </p:cNvCxnSpPr>
          <p:nvPr/>
        </p:nvCxnSpPr>
        <p:spPr>
          <a:xfrm>
            <a:off x="6972300" y="3581400"/>
            <a:ext cx="99060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2" name="Straight Arrow Connector 51"/>
          <p:cNvCxnSpPr>
            <a:endCxn id="33" idx="0"/>
          </p:cNvCxnSpPr>
          <p:nvPr/>
        </p:nvCxnSpPr>
        <p:spPr>
          <a:xfrm flipH="1">
            <a:off x="7962900" y="2590800"/>
            <a:ext cx="3429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4" name="Straight Arrow Connector 53"/>
          <p:cNvCxnSpPr>
            <a:stCxn id="33" idx="2"/>
            <a:endCxn id="38" idx="0"/>
          </p:cNvCxnSpPr>
          <p:nvPr/>
        </p:nvCxnSpPr>
        <p:spPr>
          <a:xfrm flipH="1">
            <a:off x="5524500" y="4724400"/>
            <a:ext cx="24384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6" name="Straight Arrow Connector 55"/>
          <p:cNvCxnSpPr>
            <a:stCxn id="33" idx="2"/>
            <a:endCxn id="37" idx="0"/>
          </p:cNvCxnSpPr>
          <p:nvPr/>
        </p:nvCxnSpPr>
        <p:spPr>
          <a:xfrm flipH="1">
            <a:off x="7734300" y="4724400"/>
            <a:ext cx="2286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53538885"/>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Ensemble Tool - Console</a:t>
            </a:r>
            <a:endParaRPr lang="en-US" dirty="0"/>
          </a:p>
        </p:txBody>
      </p:sp>
      <p:pic>
        <p:nvPicPr>
          <p:cNvPr id="4" name="Content Placeholder 3" descr="Console-Ensemble.png"/>
          <p:cNvPicPr>
            <a:picLocks noGrp="1" noChangeAspect="1"/>
          </p:cNvPicPr>
          <p:nvPr>
            <p:ph idx="1"/>
          </p:nvPr>
        </p:nvPicPr>
        <p:blipFill>
          <a:blip r:embed="rId3">
            <a:extLst>
              <a:ext uri="{28A0092B-C50C-407E-A947-70E740481C1C}">
                <a14:useLocalDpi xmlns:a14="http://schemas.microsoft.com/office/drawing/2010/main" val="0"/>
              </a:ext>
            </a:extLst>
          </a:blip>
          <a:srcRect t="-8624" b="-8624"/>
          <a:stretch>
            <a:fillRect/>
          </a:stretch>
        </p:blipFill>
        <p:spPr/>
      </p:pic>
    </p:spTree>
    <p:extLst>
      <p:ext uri="{BB962C8B-B14F-4D97-AF65-F5344CB8AC3E}">
        <p14:creationId xmlns:p14="http://schemas.microsoft.com/office/powerpoint/2010/main" val="160575162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Still Happens Today!</a:t>
            </a:r>
          </a:p>
        </p:txBody>
      </p:sp>
      <p:pic>
        <p:nvPicPr>
          <p:cNvPr id="4" name="Content Placeholder 3" descr="mass-effect-cyoa.jpg"/>
          <p:cNvPicPr>
            <a:picLocks noGrp="1" noChangeAspect="1"/>
          </p:cNvPicPr>
          <p:nvPr>
            <p:ph idx="1"/>
          </p:nvPr>
        </p:nvPicPr>
        <p:blipFill>
          <a:blip r:embed="rId3">
            <a:extLst>
              <a:ext uri="{28A0092B-C50C-407E-A947-70E740481C1C}">
                <a14:useLocalDpi xmlns:a14="http://schemas.microsoft.com/office/drawing/2010/main" val="0"/>
              </a:ext>
            </a:extLst>
          </a:blip>
          <a:srcRect t="3323" b="3323"/>
          <a:stretch>
            <a:fillRect/>
          </a:stretch>
        </p:blipFill>
        <p:spPr/>
      </p:pic>
    </p:spTree>
    <p:extLst>
      <p:ext uri="{BB962C8B-B14F-4D97-AF65-F5344CB8AC3E}">
        <p14:creationId xmlns:p14="http://schemas.microsoft.com/office/powerpoint/2010/main" val="1363652337"/>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Ensemble Tool </a:t>
            </a:r>
            <a:r>
              <a:rPr lang="en-US" dirty="0" smtClean="0"/>
              <a:t>– Rule Viewer</a:t>
            </a:r>
            <a:endParaRPr lang="en-US" dirty="0"/>
          </a:p>
        </p:txBody>
      </p:sp>
      <p:pic>
        <p:nvPicPr>
          <p:cNvPr id="4" name="Content Placeholder 3" descr="RuleViewer-Ensemble.png"/>
          <p:cNvPicPr>
            <a:picLocks noGrp="1" noChangeAspect="1"/>
          </p:cNvPicPr>
          <p:nvPr>
            <p:ph idx="1"/>
          </p:nvPr>
        </p:nvPicPr>
        <p:blipFill>
          <a:blip r:embed="rId3">
            <a:extLst>
              <a:ext uri="{28A0092B-C50C-407E-A947-70E740481C1C}">
                <a14:useLocalDpi xmlns:a14="http://schemas.microsoft.com/office/drawing/2010/main" val="0"/>
              </a:ext>
            </a:extLst>
          </a:blip>
          <a:srcRect t="-8737" b="-8737"/>
          <a:stretch>
            <a:fillRect/>
          </a:stretch>
        </p:blipFill>
        <p:spPr/>
      </p:pic>
    </p:spTree>
    <p:extLst>
      <p:ext uri="{BB962C8B-B14F-4D97-AF65-F5344CB8AC3E}">
        <p14:creationId xmlns:p14="http://schemas.microsoft.com/office/powerpoint/2010/main" val="2774275722"/>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Ensemble Tool – Rule </a:t>
            </a:r>
            <a:r>
              <a:rPr lang="en-US" dirty="0" smtClean="0"/>
              <a:t>Editor</a:t>
            </a:r>
            <a:endParaRPr lang="en-US" dirty="0"/>
          </a:p>
        </p:txBody>
      </p:sp>
      <p:pic>
        <p:nvPicPr>
          <p:cNvPr id="4" name="Content Placeholder 3" descr="Rule Editor-Ensemble.png"/>
          <p:cNvPicPr>
            <a:picLocks noGrp="1" noChangeAspect="1"/>
          </p:cNvPicPr>
          <p:nvPr>
            <p:ph idx="1"/>
          </p:nvPr>
        </p:nvPicPr>
        <p:blipFill>
          <a:blip r:embed="rId3">
            <a:extLst>
              <a:ext uri="{28A0092B-C50C-407E-A947-70E740481C1C}">
                <a14:useLocalDpi xmlns:a14="http://schemas.microsoft.com/office/drawing/2010/main" val="0"/>
              </a:ext>
            </a:extLst>
          </a:blip>
          <a:srcRect t="-6117" b="-6117"/>
          <a:stretch>
            <a:fillRect/>
          </a:stretch>
        </p:blipFill>
        <p:spPr/>
      </p:pic>
    </p:spTree>
    <p:extLst>
      <p:ext uri="{BB962C8B-B14F-4D97-AF65-F5344CB8AC3E}">
        <p14:creationId xmlns:p14="http://schemas.microsoft.com/office/powerpoint/2010/main" val="2135217988"/>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p:txBody>
          <a:bodyPr/>
          <a:lstStyle/>
          <a:p>
            <a:r>
              <a:rPr lang="en-US" dirty="0" smtClean="0"/>
              <a:t>Thank you very much for your time!</a:t>
            </a:r>
            <a:endParaRPr lang="en-US" dirty="0"/>
          </a:p>
        </p:txBody>
      </p:sp>
    </p:spTree>
    <p:extLst>
      <p:ext uri="{BB962C8B-B14F-4D97-AF65-F5344CB8AC3E}">
        <p14:creationId xmlns:p14="http://schemas.microsoft.com/office/powerpoint/2010/main" val="661591937"/>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p:txBody>
          <a:bodyPr/>
          <a:lstStyle/>
          <a:p>
            <a:r>
              <a:rPr lang="en-US" dirty="0" smtClean="0"/>
              <a:t>Thank you very much for your time!</a:t>
            </a:r>
          </a:p>
          <a:p>
            <a:r>
              <a:rPr lang="en-US" dirty="0" smtClean="0"/>
              <a:t>Social Physics is exciting!</a:t>
            </a:r>
            <a:endParaRPr lang="en-US" dirty="0"/>
          </a:p>
        </p:txBody>
      </p:sp>
    </p:spTree>
    <p:extLst>
      <p:ext uri="{BB962C8B-B14F-4D97-AF65-F5344CB8AC3E}">
        <p14:creationId xmlns:p14="http://schemas.microsoft.com/office/powerpoint/2010/main" val="3723794960"/>
      </p:ext>
    </p:extLst>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p:txBody>
          <a:bodyPr/>
          <a:lstStyle/>
          <a:p>
            <a:r>
              <a:rPr lang="en-US" dirty="0" smtClean="0"/>
              <a:t>Thank you very much for your time!</a:t>
            </a:r>
          </a:p>
          <a:p>
            <a:r>
              <a:rPr lang="en-US" dirty="0" smtClean="0"/>
              <a:t>Social Physics is exciting!</a:t>
            </a:r>
          </a:p>
          <a:p>
            <a:r>
              <a:rPr lang="en-US" dirty="0" smtClean="0"/>
              <a:t>And YOU have the power to use it!</a:t>
            </a:r>
            <a:endParaRPr lang="en-US" dirty="0"/>
          </a:p>
        </p:txBody>
      </p:sp>
    </p:spTree>
    <p:extLst>
      <p:ext uri="{BB962C8B-B14F-4D97-AF65-F5344CB8AC3E}">
        <p14:creationId xmlns:p14="http://schemas.microsoft.com/office/powerpoint/2010/main" val="3753489952"/>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p:txBody>
          <a:bodyPr/>
          <a:lstStyle/>
          <a:p>
            <a:r>
              <a:rPr lang="en-US" dirty="0" smtClean="0"/>
              <a:t>Thank you very much for your time!</a:t>
            </a:r>
          </a:p>
          <a:p>
            <a:r>
              <a:rPr lang="en-US" dirty="0" smtClean="0"/>
              <a:t>Social Physics is exciting!</a:t>
            </a:r>
          </a:p>
          <a:p>
            <a:r>
              <a:rPr lang="en-US" dirty="0"/>
              <a:t>And YOU have the power to use it!</a:t>
            </a:r>
          </a:p>
          <a:p>
            <a:r>
              <a:rPr lang="en-US" dirty="0" smtClean="0"/>
              <a:t>Push the limits of what it means to be work of interactive narrative! </a:t>
            </a:r>
            <a:endParaRPr lang="en-US" dirty="0"/>
          </a:p>
        </p:txBody>
      </p:sp>
    </p:spTree>
    <p:extLst>
      <p:ext uri="{BB962C8B-B14F-4D97-AF65-F5344CB8AC3E}">
        <p14:creationId xmlns:p14="http://schemas.microsoft.com/office/powerpoint/2010/main" val="1163036277"/>
      </p:ext>
    </p:extLst>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p:txBody>
          <a:bodyPr/>
          <a:lstStyle/>
          <a:p>
            <a:pPr algn="ctr"/>
            <a:endParaRPr lang="en-US" dirty="0" smtClean="0"/>
          </a:p>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r>
              <a:rPr lang="en-US" dirty="0" smtClean="0"/>
              <a:t>I have the status of believing in you all</a:t>
            </a:r>
            <a:endParaRPr lang="en-US" dirty="0"/>
          </a:p>
        </p:txBody>
      </p:sp>
    </p:spTree>
    <p:extLst>
      <p:ext uri="{BB962C8B-B14F-4D97-AF65-F5344CB8AC3E}">
        <p14:creationId xmlns:p14="http://schemas.microsoft.com/office/powerpoint/2010/main" val="2634842860"/>
      </p:ext>
    </p:extLst>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Any Questions?</a:t>
            </a:r>
            <a:endParaRPr lang="en-US" dirty="0"/>
          </a:p>
        </p:txBody>
      </p:sp>
      <p:sp>
        <p:nvSpPr>
          <p:cNvPr id="3" name="Content Placeholder 2"/>
          <p:cNvSpPr>
            <a:spLocks noGrp="1"/>
          </p:cNvSpPr>
          <p:nvPr>
            <p:ph idx="1"/>
          </p:nvPr>
        </p:nvSpPr>
        <p:spPr/>
        <p:txBody>
          <a:bodyPr/>
          <a:lstStyle/>
          <a:p>
            <a:r>
              <a:rPr lang="en-US" dirty="0" smtClean="0"/>
              <a:t>Ben Samuel – </a:t>
            </a:r>
            <a:r>
              <a:rPr lang="en-US" dirty="0" smtClean="0">
                <a:hlinkClick r:id="rId3"/>
              </a:rPr>
              <a:t>bsamuel@ucsc.edu</a:t>
            </a:r>
            <a:endParaRPr lang="en-US" dirty="0" smtClean="0"/>
          </a:p>
          <a:p>
            <a:endParaRPr lang="en-US" dirty="0"/>
          </a:p>
          <a:p>
            <a:endParaRPr lang="en-US" dirty="0" smtClean="0"/>
          </a:p>
          <a:p>
            <a:endParaRPr lang="en-US" dirty="0"/>
          </a:p>
          <a:p>
            <a:r>
              <a:rPr lang="en-US" dirty="0" smtClean="0"/>
              <a:t>This work would not have been possible without: Aaron Reed, Paul </a:t>
            </a:r>
            <a:r>
              <a:rPr lang="en-US" dirty="0" err="1" smtClean="0"/>
              <a:t>Maddaloni</a:t>
            </a:r>
            <a:r>
              <a:rPr lang="en-US" dirty="0" smtClean="0"/>
              <a:t>, Noah </a:t>
            </a:r>
            <a:r>
              <a:rPr lang="en-US" dirty="0" err="1" smtClean="0"/>
              <a:t>Wardrip-Fruin</a:t>
            </a:r>
            <a:r>
              <a:rPr lang="en-US" dirty="0" smtClean="0"/>
              <a:t>, Michael </a:t>
            </a:r>
            <a:r>
              <a:rPr lang="en-US" dirty="0" err="1" smtClean="0"/>
              <a:t>Mateas</a:t>
            </a:r>
            <a:r>
              <a:rPr lang="en-US" dirty="0" smtClean="0"/>
              <a:t>, Josh McCoy, Mike </a:t>
            </a:r>
            <a:r>
              <a:rPr lang="en-US" dirty="0" err="1" smtClean="0"/>
              <a:t>Treanor</a:t>
            </a:r>
            <a:r>
              <a:rPr lang="en-US" dirty="0" smtClean="0"/>
              <a:t>, and </a:t>
            </a:r>
            <a:r>
              <a:rPr lang="en-US" smtClean="0"/>
              <a:t>many more.</a:t>
            </a:r>
            <a:endParaRPr lang="en-US" dirty="0"/>
          </a:p>
        </p:txBody>
      </p:sp>
    </p:spTree>
    <p:extLst>
      <p:ext uri="{BB962C8B-B14F-4D97-AF65-F5344CB8AC3E}">
        <p14:creationId xmlns:p14="http://schemas.microsoft.com/office/powerpoint/2010/main" val="7004741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smtClean="0"/>
              <a:t>Games Often Hint at Narrative Complexity…</a:t>
            </a:r>
            <a:endParaRPr lang="en-US" dirty="0"/>
          </a:p>
        </p:txBody>
      </p:sp>
      <p:pic>
        <p:nvPicPr>
          <p:cNvPr id="4" name="Content Placeholder 3" descr="walking-dead-clementine-will-remember-that.jpg"/>
          <p:cNvPicPr>
            <a:picLocks noGrp="1" noChangeAspect="1"/>
          </p:cNvPicPr>
          <p:nvPr>
            <p:ph idx="1"/>
          </p:nvPr>
        </p:nvPicPr>
        <p:blipFill>
          <a:blip r:embed="rId3">
            <a:extLst>
              <a:ext uri="{28A0092B-C50C-407E-A947-70E740481C1C}">
                <a14:useLocalDpi xmlns:a14="http://schemas.microsoft.com/office/drawing/2010/main" val="0"/>
              </a:ext>
            </a:extLst>
          </a:blip>
          <a:srcRect t="9015" b="9015"/>
          <a:stretch>
            <a:fillRect/>
          </a:stretch>
        </p:blipFill>
        <p:spPr/>
      </p:pic>
    </p:spTree>
    <p:extLst>
      <p:ext uri="{BB962C8B-B14F-4D97-AF65-F5344CB8AC3E}">
        <p14:creationId xmlns:p14="http://schemas.microsoft.com/office/powerpoint/2010/main" val="39023632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That Doesn’t Manifest.</a:t>
            </a:r>
            <a:endParaRPr lang="en-US" dirty="0"/>
          </a:p>
        </p:txBody>
      </p:sp>
      <p:pic>
        <p:nvPicPr>
          <p:cNvPr id="4" name="Content Placeholder 3" descr="the-walking-dead-graph-by-gamesbeat.jpg"/>
          <p:cNvPicPr>
            <a:picLocks noGrp="1" noChangeAspect="1"/>
          </p:cNvPicPr>
          <p:nvPr>
            <p:ph idx="1"/>
          </p:nvPr>
        </p:nvPicPr>
        <p:blipFill>
          <a:blip r:embed="rId3">
            <a:extLst>
              <a:ext uri="{28A0092B-C50C-407E-A947-70E740481C1C}">
                <a14:useLocalDpi xmlns:a14="http://schemas.microsoft.com/office/drawing/2010/main" val="0"/>
              </a:ext>
            </a:extLst>
          </a:blip>
          <a:srcRect t="44404" b="44404"/>
          <a:stretch>
            <a:fillRect/>
          </a:stretch>
        </p:blipFill>
        <p:spPr/>
      </p:pic>
    </p:spTree>
    <p:extLst>
      <p:ext uri="{BB962C8B-B14F-4D97-AF65-F5344CB8AC3E}">
        <p14:creationId xmlns:p14="http://schemas.microsoft.com/office/powerpoint/2010/main" val="15881080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Physics?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smtClean="0"/>
          </a:p>
          <a:p>
            <a:pPr marL="0" indent="0" algn="ctr">
              <a:buNone/>
            </a:pPr>
            <a:endParaRPr lang="en-US" dirty="0" smtClean="0"/>
          </a:p>
          <a:p>
            <a:pPr marL="0" indent="0" algn="ctr">
              <a:buNone/>
            </a:pPr>
            <a:r>
              <a:rPr lang="en-US" dirty="0" smtClean="0"/>
              <a:t>What are we even talking about here?</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9241"/>
    </mc:Choice>
    <mc:Fallback xmlns="">
      <p:transition xmlns:p14="http://schemas.microsoft.com/office/powerpoint/2010/main" spd="slow" advTm="9241"/>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String of Pearls</a:t>
            </a:r>
            <a:endParaRPr lang="en-US" dirty="0"/>
          </a:p>
        </p:txBody>
      </p:sp>
      <p:pic>
        <p:nvPicPr>
          <p:cNvPr id="4" name="Content Placeholder 3" descr="CASlide3.jpg"/>
          <p:cNvPicPr>
            <a:picLocks noGrp="1" noChangeAspect="1"/>
          </p:cNvPicPr>
          <p:nvPr>
            <p:ph idx="1"/>
          </p:nvPr>
        </p:nvPicPr>
        <p:blipFill>
          <a:blip r:embed="rId3">
            <a:extLst>
              <a:ext uri="{28A0092B-C50C-407E-A947-70E740481C1C}">
                <a14:useLocalDpi xmlns:a14="http://schemas.microsoft.com/office/drawing/2010/main" val="0"/>
              </a:ext>
            </a:extLst>
          </a:blip>
          <a:srcRect t="9015" b="9015"/>
          <a:stretch>
            <a:fillRect/>
          </a:stretch>
        </p:blipFill>
        <p:spPr/>
      </p:pic>
    </p:spTree>
    <p:extLst>
      <p:ext uri="{BB962C8B-B14F-4D97-AF65-F5344CB8AC3E}">
        <p14:creationId xmlns:p14="http://schemas.microsoft.com/office/powerpoint/2010/main" val="367691966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Okay, Where Were We Again?</a:t>
            </a:r>
            <a:endParaRPr lang="en-US" dirty="0"/>
          </a:p>
        </p:txBody>
      </p:sp>
      <p:sp>
        <p:nvSpPr>
          <p:cNvPr id="3" name="Content Placeholder 2"/>
          <p:cNvSpPr>
            <a:spLocks noGrp="1"/>
          </p:cNvSpPr>
          <p:nvPr>
            <p:ph idx="1"/>
          </p:nvPr>
        </p:nvSpPr>
        <p:spPr/>
        <p:txBody>
          <a:bodyPr/>
          <a:lstStyle/>
          <a:p>
            <a:pPr algn="ctr"/>
            <a:endParaRPr lang="en-US" dirty="0" smtClean="0"/>
          </a:p>
          <a:p>
            <a:pPr algn="ctr"/>
            <a:endParaRPr lang="en-US" dirty="0"/>
          </a:p>
          <a:p>
            <a:pPr algn="ctr"/>
            <a:endParaRPr lang="en-US" dirty="0"/>
          </a:p>
          <a:p>
            <a:pPr marL="0" indent="0" algn="ctr">
              <a:buNone/>
            </a:pPr>
            <a:r>
              <a:rPr lang="en-US" dirty="0" smtClean="0"/>
              <a:t>So, uh, what exactly is Social Physics?</a:t>
            </a:r>
            <a:endParaRPr lang="en-US" dirty="0"/>
          </a:p>
        </p:txBody>
      </p:sp>
    </p:spTree>
    <p:extLst>
      <p:ext uri="{BB962C8B-B14F-4D97-AF65-F5344CB8AC3E}">
        <p14:creationId xmlns:p14="http://schemas.microsoft.com/office/powerpoint/2010/main" val="34939383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Physics</a:t>
            </a:r>
            <a:endParaRPr lang="en-US" dirty="0"/>
          </a:p>
        </p:txBody>
      </p:sp>
      <p:sp>
        <p:nvSpPr>
          <p:cNvPr id="3" name="Content Placeholder 2"/>
          <p:cNvSpPr>
            <a:spLocks noGrp="1"/>
          </p:cNvSpPr>
          <p:nvPr>
            <p:ph idx="1"/>
          </p:nvPr>
        </p:nvSpPr>
        <p:spPr/>
        <p:txBody>
          <a:bodyPr/>
          <a:lstStyle/>
          <a:p>
            <a:pPr marL="0" indent="0">
              <a:buNone/>
            </a:pPr>
            <a:endParaRPr lang="en-US" dirty="0"/>
          </a:p>
          <a:p>
            <a:pPr marL="0" indent="0" algn="ctr">
              <a:buNone/>
            </a:pPr>
            <a:endParaRPr lang="en-US" dirty="0" smtClean="0"/>
          </a:p>
          <a:p>
            <a:pPr marL="0" indent="0" algn="ctr">
              <a:buNone/>
            </a:pPr>
            <a:endParaRPr lang="en-US" dirty="0" smtClean="0"/>
          </a:p>
          <a:p>
            <a:pPr marL="0" indent="0" algn="ctr">
              <a:buNone/>
            </a:pPr>
            <a:r>
              <a:rPr lang="en-US" dirty="0" smtClean="0"/>
              <a:t>It’s an attempt to leverage the same dynamism of “normal” physics in a narrative setting.</a:t>
            </a:r>
            <a:endParaRPr lang="en-US" dirty="0"/>
          </a:p>
        </p:txBody>
      </p:sp>
    </p:spTree>
    <p:extLst>
      <p:ext uri="{BB962C8B-B14F-4D97-AF65-F5344CB8AC3E}">
        <p14:creationId xmlns:p14="http://schemas.microsoft.com/office/powerpoint/2010/main" val="216195579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All Comes Crashing Down</a:t>
            </a:r>
            <a:endParaRPr lang="en-US" dirty="0"/>
          </a:p>
        </p:txBody>
      </p:sp>
      <p:pic>
        <p:nvPicPr>
          <p:cNvPr id="4" name="Content Placeholder 3" descr="Angry-Birds-in-Game-Play-1.jpg"/>
          <p:cNvPicPr>
            <a:picLocks noGrp="1" noChangeAspect="1"/>
          </p:cNvPicPr>
          <p:nvPr>
            <p:ph idx="1"/>
          </p:nvPr>
        </p:nvPicPr>
        <p:blipFill>
          <a:blip r:embed="rId3">
            <a:extLst>
              <a:ext uri="{28A0092B-C50C-407E-A947-70E740481C1C}">
                <a14:useLocalDpi xmlns:a14="http://schemas.microsoft.com/office/drawing/2010/main" val="0"/>
              </a:ext>
            </a:extLst>
          </a:blip>
          <a:srcRect t="3892" b="3892"/>
          <a:stretch>
            <a:fillRect/>
          </a:stretch>
        </p:blipFill>
        <p:spPr/>
      </p:pic>
    </p:spTree>
    <p:extLst>
      <p:ext uri="{BB962C8B-B14F-4D97-AF65-F5344CB8AC3E}">
        <p14:creationId xmlns:p14="http://schemas.microsoft.com/office/powerpoint/2010/main" val="413389679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All Comes Crashing </a:t>
            </a:r>
            <a:r>
              <a:rPr lang="en-US" dirty="0" smtClean="0"/>
              <a:t>Down?</a:t>
            </a:r>
            <a:endParaRPr lang="en-US" dirty="0"/>
          </a:p>
        </p:txBody>
      </p:sp>
      <p:pic>
        <p:nvPicPr>
          <p:cNvPr id="4" name="Content Placeholder 3" descr="Great-Lovers-fight-fair-photo-from-sapnamagazine-com.jpg"/>
          <p:cNvPicPr>
            <a:picLocks noGrp="1" noChangeAspect="1"/>
          </p:cNvPicPr>
          <p:nvPr>
            <p:ph idx="1"/>
          </p:nvPr>
        </p:nvPicPr>
        <p:blipFill>
          <a:blip r:embed="rId3">
            <a:extLst>
              <a:ext uri="{28A0092B-C50C-407E-A947-70E740481C1C}">
                <a14:useLocalDpi xmlns:a14="http://schemas.microsoft.com/office/drawing/2010/main" val="0"/>
              </a:ext>
            </a:extLst>
          </a:blip>
          <a:srcRect l="9335" r="9335"/>
          <a:stretch>
            <a:fillRect/>
          </a:stretch>
        </p:blipFill>
        <p:spPr/>
      </p:pic>
    </p:spTree>
    <p:extLst>
      <p:ext uri="{BB962C8B-B14F-4D97-AF65-F5344CB8AC3E}">
        <p14:creationId xmlns:p14="http://schemas.microsoft.com/office/powerpoint/2010/main" val="8671549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Physics</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6000" dirty="0"/>
              <a:t>W</a:t>
            </a:r>
            <a:r>
              <a:rPr lang="en-US" sz="6000" dirty="0" smtClean="0"/>
              <a:t>e </a:t>
            </a:r>
            <a:r>
              <a:rPr lang="en-US" sz="6000" dirty="0"/>
              <a:t>want to make social situations *playable*</a:t>
            </a:r>
          </a:p>
        </p:txBody>
      </p:sp>
    </p:spTree>
    <p:extLst>
      <p:ext uri="{BB962C8B-B14F-4D97-AF65-F5344CB8AC3E}">
        <p14:creationId xmlns:p14="http://schemas.microsoft.com/office/powerpoint/2010/main" val="212361390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Physics in Action</a:t>
            </a:r>
            <a:endParaRPr lang="en-US" dirty="0"/>
          </a:p>
        </p:txBody>
      </p:sp>
      <p:pic>
        <p:nvPicPr>
          <p:cNvPr id="4" name="Content Placeholder 3" descr="facebookIcon1024x1024.png"/>
          <p:cNvPicPr>
            <a:picLocks noGrp="1" noChangeAspect="1"/>
          </p:cNvPicPr>
          <p:nvPr>
            <p:ph idx="1"/>
          </p:nvPr>
        </p:nvPicPr>
        <p:blipFill>
          <a:blip r:embed="rId3">
            <a:extLst>
              <a:ext uri="{28A0092B-C50C-407E-A947-70E740481C1C}">
                <a14:useLocalDpi xmlns:a14="http://schemas.microsoft.com/office/drawing/2010/main" val="0"/>
              </a:ext>
            </a:extLst>
          </a:blip>
          <a:srcRect l="-31330" r="-31330"/>
          <a:stretch>
            <a:fillRect/>
          </a:stretch>
        </p:blipFill>
        <p:spPr>
          <a:xfrm>
            <a:off x="228599" y="990600"/>
            <a:ext cx="7932639" cy="4876799"/>
          </a:xfrm>
        </p:spPr>
      </p:pic>
    </p:spTree>
    <p:extLst>
      <p:ext uri="{BB962C8B-B14F-4D97-AF65-F5344CB8AC3E}">
        <p14:creationId xmlns:p14="http://schemas.microsoft.com/office/powerpoint/2010/main" val="366188985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Prom Week</a:t>
            </a:r>
            <a:endParaRPr lang="en-US" dirty="0"/>
          </a:p>
        </p:txBody>
      </p:sp>
      <p:pic>
        <p:nvPicPr>
          <p:cNvPr id="4" name="Content Placeholder 3" descr="promWeek-teamPhoto1-1024x768.jpg"/>
          <p:cNvPicPr>
            <a:picLocks noGrp="1" noChangeAspect="1"/>
          </p:cNvPicPr>
          <p:nvPr>
            <p:ph idx="1"/>
          </p:nvPr>
        </p:nvPicPr>
        <p:blipFill>
          <a:blip r:embed="rId3">
            <a:extLst>
              <a:ext uri="{28A0092B-C50C-407E-A947-70E740481C1C}">
                <a14:useLocalDpi xmlns:a14="http://schemas.microsoft.com/office/drawing/2010/main" val="0"/>
              </a:ext>
            </a:extLst>
          </a:blip>
          <a:srcRect l="-10998" r="-10998"/>
          <a:stretch>
            <a:fillRect/>
          </a:stretch>
        </p:blipFill>
        <p:spPr/>
      </p:pic>
    </p:spTree>
    <p:extLst>
      <p:ext uri="{BB962C8B-B14F-4D97-AF65-F5344CB8AC3E}">
        <p14:creationId xmlns:p14="http://schemas.microsoft.com/office/powerpoint/2010/main" val="33449487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Prom Week</a:t>
            </a:r>
          </a:p>
        </p:txBody>
      </p:sp>
      <p:pic>
        <p:nvPicPr>
          <p:cNvPr id="4" name="Content Placeholder 3" descr="promWeek-teamPhoto1-1024x768-benCircled.png"/>
          <p:cNvPicPr>
            <a:picLocks noGrp="1" noChangeAspect="1"/>
          </p:cNvPicPr>
          <p:nvPr>
            <p:ph idx="1"/>
          </p:nvPr>
        </p:nvPicPr>
        <p:blipFill>
          <a:blip r:embed="rId3">
            <a:extLst>
              <a:ext uri="{28A0092B-C50C-407E-A947-70E740481C1C}">
                <a14:useLocalDpi xmlns:a14="http://schemas.microsoft.com/office/drawing/2010/main" val="0"/>
              </a:ext>
            </a:extLst>
          </a:blip>
          <a:srcRect t="9015" b="9015"/>
          <a:stretch>
            <a:fillRect/>
          </a:stretch>
        </p:blipFill>
        <p:spPr/>
      </p:pic>
    </p:spTree>
    <p:extLst>
      <p:ext uri="{BB962C8B-B14F-4D97-AF65-F5344CB8AC3E}">
        <p14:creationId xmlns:p14="http://schemas.microsoft.com/office/powerpoint/2010/main" val="176167877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Prom Week</a:t>
            </a:r>
          </a:p>
        </p:txBody>
      </p:sp>
      <p:pic>
        <p:nvPicPr>
          <p:cNvPr id="4" name="Content Placeholder 3" descr="promWeek-teamPhoto1-1024x768-benAndAaronCircled.png"/>
          <p:cNvPicPr>
            <a:picLocks noGrp="1" noChangeAspect="1"/>
          </p:cNvPicPr>
          <p:nvPr>
            <p:ph idx="1"/>
          </p:nvPr>
        </p:nvPicPr>
        <p:blipFill>
          <a:blip r:embed="rId3">
            <a:extLst>
              <a:ext uri="{28A0092B-C50C-407E-A947-70E740481C1C}">
                <a14:useLocalDpi xmlns:a14="http://schemas.microsoft.com/office/drawing/2010/main" val="0"/>
              </a:ext>
            </a:extLst>
          </a:blip>
          <a:srcRect t="9015" b="9015"/>
          <a:stretch>
            <a:fillRect/>
          </a:stretch>
        </p:blipFill>
        <p:spPr/>
      </p:pic>
    </p:spTree>
    <p:extLst>
      <p:ext uri="{BB962C8B-B14F-4D97-AF65-F5344CB8AC3E}">
        <p14:creationId xmlns:p14="http://schemas.microsoft.com/office/powerpoint/2010/main" val="38950485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Things First</a:t>
            </a:r>
            <a:endParaRPr lang="en-US" dirty="0"/>
          </a:p>
        </p:txBody>
      </p:sp>
      <p:sp>
        <p:nvSpPr>
          <p:cNvPr id="3" name="Content Placeholder 2"/>
          <p:cNvSpPr>
            <a:spLocks noGrp="1"/>
          </p:cNvSpPr>
          <p:nvPr>
            <p:ph idx="1"/>
          </p:nvPr>
        </p:nvSpPr>
        <p:spPr/>
        <p:txBody>
          <a:bodyPr/>
          <a:lstStyle/>
          <a:p>
            <a:r>
              <a:rPr lang="en-US" dirty="0" smtClean="0"/>
              <a:t>Lets take a brief detour into what a traditional physics engine does.</a:t>
            </a:r>
            <a:endParaRPr lang="en-US" dirty="0"/>
          </a:p>
        </p:txBody>
      </p:sp>
    </p:spTree>
    <p:extLst>
      <p:ext uri="{BB962C8B-B14F-4D97-AF65-F5344CB8AC3E}">
        <p14:creationId xmlns:p14="http://schemas.microsoft.com/office/powerpoint/2010/main" val="324907164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Prom Week</a:t>
            </a:r>
          </a:p>
        </p:txBody>
      </p:sp>
      <p:pic>
        <p:nvPicPr>
          <p:cNvPr id="4" name="Content Placeholder 3" descr="promWeek-teamPhoto1-1024x768-benAndAaronAndNoahCircled.png"/>
          <p:cNvPicPr>
            <a:picLocks noGrp="1" noChangeAspect="1"/>
          </p:cNvPicPr>
          <p:nvPr>
            <p:ph idx="1"/>
          </p:nvPr>
        </p:nvPicPr>
        <p:blipFill>
          <a:blip r:embed="rId3">
            <a:extLst>
              <a:ext uri="{28A0092B-C50C-407E-A947-70E740481C1C}">
                <a14:useLocalDpi xmlns:a14="http://schemas.microsoft.com/office/drawing/2010/main" val="0"/>
              </a:ext>
            </a:extLst>
          </a:blip>
          <a:srcRect t="9015" b="9015"/>
          <a:stretch>
            <a:fillRect/>
          </a:stretch>
        </p:blipFill>
        <p:spPr/>
      </p:pic>
    </p:spTree>
    <p:extLst>
      <p:ext uri="{BB962C8B-B14F-4D97-AF65-F5344CB8AC3E}">
        <p14:creationId xmlns:p14="http://schemas.microsoft.com/office/powerpoint/2010/main" val="100334479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Prom Week</a:t>
            </a:r>
          </a:p>
        </p:txBody>
      </p:sp>
      <p:pic>
        <p:nvPicPr>
          <p:cNvPr id="4" name="Content Placeholder 3" descr="promWeek-teamPhoto1-1024x768-EveryoneCircled.png"/>
          <p:cNvPicPr>
            <a:picLocks noGrp="1" noChangeAspect="1"/>
          </p:cNvPicPr>
          <p:nvPr>
            <p:ph idx="1"/>
          </p:nvPr>
        </p:nvPicPr>
        <p:blipFill>
          <a:blip r:embed="rId3">
            <a:extLst>
              <a:ext uri="{28A0092B-C50C-407E-A947-70E740481C1C}">
                <a14:useLocalDpi xmlns:a14="http://schemas.microsoft.com/office/drawing/2010/main" val="0"/>
              </a:ext>
            </a:extLst>
          </a:blip>
          <a:srcRect t="9015" b="9015"/>
          <a:stretch>
            <a:fillRect/>
          </a:stretch>
        </p:blipFill>
        <p:spPr/>
      </p:pic>
    </p:spTree>
    <p:extLst>
      <p:ext uri="{BB962C8B-B14F-4D97-AF65-F5344CB8AC3E}">
        <p14:creationId xmlns:p14="http://schemas.microsoft.com/office/powerpoint/2010/main" val="328214204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Prom Week</a:t>
            </a:r>
          </a:p>
        </p:txBody>
      </p:sp>
      <p:pic>
        <p:nvPicPr>
          <p:cNvPr id="6" name="Content Placeholder 5" descr="215412_10150168923216409_2070559_n.jpg"/>
          <p:cNvPicPr>
            <a:picLocks noGrp="1" noChangeAspect="1"/>
          </p:cNvPicPr>
          <p:nvPr>
            <p:ph idx="1"/>
          </p:nvPr>
        </p:nvPicPr>
        <p:blipFill>
          <a:blip r:embed="rId3">
            <a:extLst>
              <a:ext uri="{28A0092B-C50C-407E-A947-70E740481C1C}">
                <a14:useLocalDpi xmlns:a14="http://schemas.microsoft.com/office/drawing/2010/main" val="0"/>
              </a:ext>
            </a:extLst>
          </a:blip>
          <a:srcRect t="9015" b="9015"/>
          <a:stretch>
            <a:fillRect/>
          </a:stretch>
        </p:blipFill>
        <p:spPr/>
      </p:pic>
    </p:spTree>
    <p:extLst>
      <p:ext uri="{BB962C8B-B14F-4D97-AF65-F5344CB8AC3E}">
        <p14:creationId xmlns:p14="http://schemas.microsoft.com/office/powerpoint/2010/main" val="317258514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Prom Week Primer</a:t>
            </a:r>
            <a:endParaRPr lang="en-US" dirty="0"/>
          </a:p>
        </p:txBody>
      </p:sp>
      <p:sp>
        <p:nvSpPr>
          <p:cNvPr id="3" name="Content Placeholder 2"/>
          <p:cNvSpPr>
            <a:spLocks noGrp="1"/>
          </p:cNvSpPr>
          <p:nvPr>
            <p:ph idx="1"/>
          </p:nvPr>
        </p:nvSpPr>
        <p:spPr/>
        <p:txBody>
          <a:bodyPr/>
          <a:lstStyle/>
          <a:p>
            <a:r>
              <a:rPr lang="en-US" dirty="0" smtClean="0"/>
              <a:t>A brief overview/introduction.</a:t>
            </a:r>
          </a:p>
        </p:txBody>
      </p:sp>
    </p:spTree>
    <p:extLst>
      <p:ext uri="{BB962C8B-B14F-4D97-AF65-F5344CB8AC3E}">
        <p14:creationId xmlns:p14="http://schemas.microsoft.com/office/powerpoint/2010/main" val="397020802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Prom Week Primer</a:t>
            </a:r>
            <a:endParaRPr lang="en-US" dirty="0"/>
          </a:p>
        </p:txBody>
      </p:sp>
      <p:sp>
        <p:nvSpPr>
          <p:cNvPr id="3" name="Content Placeholder 2"/>
          <p:cNvSpPr>
            <a:spLocks noGrp="1"/>
          </p:cNvSpPr>
          <p:nvPr>
            <p:ph idx="1"/>
          </p:nvPr>
        </p:nvSpPr>
        <p:spPr/>
        <p:txBody>
          <a:bodyPr/>
          <a:lstStyle/>
          <a:p>
            <a:r>
              <a:rPr lang="en-US" dirty="0" smtClean="0"/>
              <a:t>A brief overview/introduction.</a:t>
            </a:r>
          </a:p>
          <a:p>
            <a:r>
              <a:rPr lang="en-US" dirty="0" smtClean="0"/>
              <a:t>Dramatic Week Before Prom</a:t>
            </a:r>
          </a:p>
        </p:txBody>
      </p:sp>
    </p:spTree>
    <p:extLst>
      <p:ext uri="{BB962C8B-B14F-4D97-AF65-F5344CB8AC3E}">
        <p14:creationId xmlns:p14="http://schemas.microsoft.com/office/powerpoint/2010/main" val="91414072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Prom Week Primer</a:t>
            </a:r>
            <a:endParaRPr lang="en-US" dirty="0"/>
          </a:p>
        </p:txBody>
      </p:sp>
      <p:sp>
        <p:nvSpPr>
          <p:cNvPr id="3" name="Content Placeholder 2"/>
          <p:cNvSpPr>
            <a:spLocks noGrp="1"/>
          </p:cNvSpPr>
          <p:nvPr>
            <p:ph idx="1"/>
          </p:nvPr>
        </p:nvSpPr>
        <p:spPr/>
        <p:txBody>
          <a:bodyPr/>
          <a:lstStyle/>
          <a:p>
            <a:r>
              <a:rPr lang="en-US" dirty="0" smtClean="0"/>
              <a:t>A brief overview/introduction.</a:t>
            </a:r>
          </a:p>
          <a:p>
            <a:r>
              <a:rPr lang="en-US" dirty="0" smtClean="0"/>
              <a:t>Dramatic Week Before Prom</a:t>
            </a:r>
          </a:p>
          <a:p>
            <a:r>
              <a:rPr lang="en-US" dirty="0" smtClean="0"/>
              <a:t>Achieve social goals by massaging the social state.</a:t>
            </a:r>
          </a:p>
          <a:p>
            <a:endParaRPr lang="en-US" dirty="0"/>
          </a:p>
        </p:txBody>
      </p:sp>
    </p:spTree>
    <p:extLst>
      <p:ext uri="{BB962C8B-B14F-4D97-AF65-F5344CB8AC3E}">
        <p14:creationId xmlns:p14="http://schemas.microsoft.com/office/powerpoint/2010/main" val="119810613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Prom Week Primer</a:t>
            </a:r>
            <a:endParaRPr lang="en-US" dirty="0"/>
          </a:p>
        </p:txBody>
      </p:sp>
      <p:sp>
        <p:nvSpPr>
          <p:cNvPr id="3" name="Content Placeholder 2"/>
          <p:cNvSpPr>
            <a:spLocks noGrp="1"/>
          </p:cNvSpPr>
          <p:nvPr>
            <p:ph idx="1"/>
          </p:nvPr>
        </p:nvSpPr>
        <p:spPr/>
        <p:txBody>
          <a:bodyPr/>
          <a:lstStyle/>
          <a:p>
            <a:r>
              <a:rPr lang="en-US" dirty="0" smtClean="0"/>
              <a:t>Basically:</a:t>
            </a:r>
          </a:p>
          <a:p>
            <a:pPr lvl="1"/>
            <a:r>
              <a:rPr lang="en-US" dirty="0" smtClean="0"/>
              <a:t>You pick a character</a:t>
            </a:r>
          </a:p>
          <a:p>
            <a:pPr lvl="1"/>
            <a:r>
              <a:rPr lang="en-US" dirty="0" smtClean="0"/>
              <a:t>You pick a second character</a:t>
            </a:r>
          </a:p>
          <a:p>
            <a:pPr lvl="1"/>
            <a:r>
              <a:rPr lang="en-US" dirty="0" smtClean="0"/>
              <a:t>You pick something for the first character to do with the second character.</a:t>
            </a:r>
          </a:p>
          <a:p>
            <a:pPr lvl="1"/>
            <a:r>
              <a:rPr lang="en-US" dirty="0" smtClean="0"/>
              <a:t>Rinse and Repeat.</a:t>
            </a:r>
          </a:p>
          <a:p>
            <a:endParaRPr lang="en-US" dirty="0"/>
          </a:p>
        </p:txBody>
      </p:sp>
    </p:spTree>
    <p:extLst>
      <p:ext uri="{BB962C8B-B14F-4D97-AF65-F5344CB8AC3E}">
        <p14:creationId xmlns:p14="http://schemas.microsoft.com/office/powerpoint/2010/main" val="298506652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Prom Week Primer</a:t>
            </a:r>
          </a:p>
        </p:txBody>
      </p:sp>
      <p:pic>
        <p:nvPicPr>
          <p:cNvPr id="4" name="Content Placeholder 3" descr="park.png"/>
          <p:cNvPicPr>
            <a:picLocks noGrp="1" noChangeAspect="1"/>
          </p:cNvPicPr>
          <p:nvPr>
            <p:ph idx="1"/>
          </p:nvPr>
        </p:nvPicPr>
        <p:blipFill>
          <a:blip r:embed="rId3">
            <a:extLst>
              <a:ext uri="{28A0092B-C50C-407E-A947-70E740481C1C}">
                <a14:useLocalDpi xmlns:a14="http://schemas.microsoft.com/office/drawing/2010/main" val="0"/>
              </a:ext>
            </a:extLst>
          </a:blip>
          <a:srcRect t="818" b="818"/>
          <a:stretch>
            <a:fillRect/>
          </a:stretch>
        </p:blipFill>
        <p:spPr/>
      </p:pic>
    </p:spTree>
    <p:extLst>
      <p:ext uri="{BB962C8B-B14F-4D97-AF65-F5344CB8AC3E}">
        <p14:creationId xmlns:p14="http://schemas.microsoft.com/office/powerpoint/2010/main" val="9570605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Prom Week Primer</a:t>
            </a:r>
          </a:p>
        </p:txBody>
      </p:sp>
      <p:pic>
        <p:nvPicPr>
          <p:cNvPr id="4" name="Content Placeholder 3" descr="OswaldThinkingAboutDoug.png"/>
          <p:cNvPicPr>
            <a:picLocks noGrp="1" noChangeAspect="1"/>
          </p:cNvPicPr>
          <p:nvPr>
            <p:ph idx="1"/>
          </p:nvPr>
        </p:nvPicPr>
        <p:blipFill>
          <a:blip r:embed="rId3">
            <a:extLst>
              <a:ext uri="{28A0092B-C50C-407E-A947-70E740481C1C}">
                <a14:useLocalDpi xmlns:a14="http://schemas.microsoft.com/office/drawing/2010/main" val="0"/>
              </a:ext>
            </a:extLst>
          </a:blip>
          <a:srcRect t="818" b="818"/>
          <a:stretch>
            <a:fillRect/>
          </a:stretch>
        </p:blipFill>
        <p:spPr/>
      </p:pic>
    </p:spTree>
    <p:extLst>
      <p:ext uri="{BB962C8B-B14F-4D97-AF65-F5344CB8AC3E}">
        <p14:creationId xmlns:p14="http://schemas.microsoft.com/office/powerpoint/2010/main" val="54155949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Question</a:t>
            </a:r>
            <a:endParaRPr lang="en-US" dirty="0"/>
          </a:p>
        </p:txBody>
      </p:sp>
      <p:sp>
        <p:nvSpPr>
          <p:cNvPr id="3" name="Content Placeholder 2"/>
          <p:cNvSpPr>
            <a:spLocks noGrp="1"/>
          </p:cNvSpPr>
          <p:nvPr>
            <p:ph idx="1"/>
          </p:nvPr>
        </p:nvSpPr>
        <p:spPr/>
        <p:txBody>
          <a:bodyPr/>
          <a:lstStyle/>
          <a:p>
            <a:endParaRPr lang="en-US" dirty="0" smtClean="0"/>
          </a:p>
          <a:p>
            <a:pPr marL="0" indent="0" algn="ctr">
              <a:buNone/>
            </a:pPr>
            <a:endParaRPr lang="en-US" dirty="0" smtClean="0"/>
          </a:p>
          <a:p>
            <a:pPr marL="0" indent="0" algn="ctr">
              <a:buNone/>
            </a:pPr>
            <a:endParaRPr lang="en-US" dirty="0"/>
          </a:p>
          <a:p>
            <a:pPr marL="0" indent="0" algn="ctr">
              <a:buNone/>
            </a:pPr>
            <a:r>
              <a:rPr lang="en-US" dirty="0" smtClean="0"/>
              <a:t>How do characters decide what they want to do with each other?</a:t>
            </a:r>
            <a:endParaRPr lang="en-US" dirty="0"/>
          </a:p>
        </p:txBody>
      </p:sp>
    </p:spTree>
    <p:extLst>
      <p:ext uri="{BB962C8B-B14F-4D97-AF65-F5344CB8AC3E}">
        <p14:creationId xmlns:p14="http://schemas.microsoft.com/office/powerpoint/2010/main" val="141587635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Physics Engine: Gravity!</a:t>
            </a:r>
            <a:endParaRPr lang="en-US" dirty="0"/>
          </a:p>
        </p:txBody>
      </p:sp>
      <p:pic>
        <p:nvPicPr>
          <p:cNvPr id="6" name="Content Placeholder 5" descr="apple gravity.jpg"/>
          <p:cNvPicPr>
            <a:picLocks noGrp="1" noChangeAspect="1"/>
          </p:cNvPicPr>
          <p:nvPr>
            <p:ph idx="1"/>
          </p:nvPr>
        </p:nvPicPr>
        <p:blipFill>
          <a:blip r:embed="rId3">
            <a:extLst>
              <a:ext uri="{28A0092B-C50C-407E-A947-70E740481C1C}">
                <a14:useLocalDpi xmlns:a14="http://schemas.microsoft.com/office/drawing/2010/main" val="0"/>
              </a:ext>
            </a:extLst>
          </a:blip>
          <a:srcRect l="2584" r="2584"/>
          <a:stretch>
            <a:fillRect/>
          </a:stretch>
        </p:blipFill>
        <p:spPr/>
      </p:pic>
    </p:spTree>
    <p:extLst>
      <p:ext uri="{BB962C8B-B14F-4D97-AF65-F5344CB8AC3E}">
        <p14:creationId xmlns:p14="http://schemas.microsoft.com/office/powerpoint/2010/main" val="47434146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the Answer</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lgn="ctr">
              <a:buNone/>
            </a:pPr>
            <a:endParaRPr lang="en-US" dirty="0"/>
          </a:p>
          <a:p>
            <a:pPr marL="0" indent="0" algn="ctr">
              <a:buNone/>
            </a:pPr>
            <a:endParaRPr lang="en-US" dirty="0" smtClean="0"/>
          </a:p>
          <a:p>
            <a:pPr marL="0" indent="0" algn="ctr">
              <a:buNone/>
            </a:pPr>
            <a:r>
              <a:rPr lang="en-US" dirty="0" smtClean="0"/>
              <a:t>We just hand wrote every choice!</a:t>
            </a:r>
          </a:p>
          <a:p>
            <a:pPr marL="0" indent="0">
              <a:buNone/>
            </a:pPr>
            <a:endParaRPr lang="en-US" dirty="0"/>
          </a:p>
        </p:txBody>
      </p:sp>
    </p:spTree>
    <p:extLst>
      <p:ext uri="{BB962C8B-B14F-4D97-AF65-F5344CB8AC3E}">
        <p14:creationId xmlns:p14="http://schemas.microsoft.com/office/powerpoint/2010/main" val="229094459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the Answer</a:t>
            </a:r>
          </a:p>
        </p:txBody>
      </p:sp>
      <p:pic>
        <p:nvPicPr>
          <p:cNvPr id="4" name="Content Placeholder 3" descr="paperpong_frontNO.png"/>
          <p:cNvPicPr>
            <a:picLocks noGrp="1" noChangeAspect="1"/>
          </p:cNvPicPr>
          <p:nvPr>
            <p:ph idx="1"/>
          </p:nvPr>
        </p:nvPicPr>
        <p:blipFill>
          <a:blip r:embed="rId3">
            <a:extLst>
              <a:ext uri="{28A0092B-C50C-407E-A947-70E740481C1C}">
                <a14:useLocalDpi xmlns:a14="http://schemas.microsoft.com/office/drawing/2010/main" val="0"/>
              </a:ext>
            </a:extLst>
          </a:blip>
          <a:srcRect l="-3373" r="-3373"/>
          <a:stretch>
            <a:fillRect/>
          </a:stretch>
        </p:blipFill>
        <p:spPr/>
      </p:pic>
    </p:spTree>
    <p:extLst>
      <p:ext uri="{BB962C8B-B14F-4D97-AF65-F5344CB8AC3E}">
        <p14:creationId xmlns:p14="http://schemas.microsoft.com/office/powerpoint/2010/main" val="180349645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of Dynamic Narrative</a:t>
            </a:r>
            <a:endParaRPr lang="en-US" dirty="0"/>
          </a:p>
        </p:txBody>
      </p:sp>
      <p:pic>
        <p:nvPicPr>
          <p:cNvPr id="5" name="Content Placeholder 4" descr="Figure4.png"/>
          <p:cNvPicPr>
            <a:picLocks noGrp="1" noChangeAspect="1"/>
          </p:cNvPicPr>
          <p:nvPr>
            <p:ph idx="1"/>
          </p:nvPr>
        </p:nvPicPr>
        <p:blipFill>
          <a:blip r:embed="rId3">
            <a:extLst>
              <a:ext uri="{28A0092B-C50C-407E-A947-70E740481C1C}">
                <a14:useLocalDpi xmlns:a14="http://schemas.microsoft.com/office/drawing/2010/main" val="0"/>
              </a:ext>
            </a:extLst>
          </a:blip>
          <a:srcRect t="-5106" b="-5106"/>
          <a:stretch>
            <a:fillRect/>
          </a:stretch>
        </p:blipFill>
        <p:spPr/>
      </p:pic>
    </p:spTree>
    <p:extLst>
      <p:ext uri="{BB962C8B-B14F-4D97-AF65-F5344CB8AC3E}">
        <p14:creationId xmlns:p14="http://schemas.microsoft.com/office/powerpoint/2010/main" val="199013137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Power of Dynamic Narrative</a:t>
            </a:r>
          </a:p>
        </p:txBody>
      </p:sp>
      <p:pic>
        <p:nvPicPr>
          <p:cNvPr id="5" name="Content Placeholder 4" descr="Figure4.png"/>
          <p:cNvPicPr>
            <a:picLocks noGrp="1" noChangeAspect="1"/>
          </p:cNvPicPr>
          <p:nvPr>
            <p:ph idx="1"/>
          </p:nvPr>
        </p:nvPicPr>
        <p:blipFill>
          <a:blip r:embed="rId3">
            <a:extLst>
              <a:ext uri="{28A0092B-C50C-407E-A947-70E740481C1C}">
                <a14:useLocalDpi xmlns:a14="http://schemas.microsoft.com/office/drawing/2010/main" val="0"/>
              </a:ext>
            </a:extLst>
          </a:blip>
          <a:srcRect t="-5106" b="-5106"/>
          <a:stretch>
            <a:fillRect/>
          </a:stretch>
        </p:blipFill>
        <p:spPr/>
      </p:pic>
      <p:pic>
        <p:nvPicPr>
          <p:cNvPr id="4" name="Content Placeholder 3" descr="CYOA1MapForWeb.jpg"/>
          <p:cNvPicPr>
            <a:picLocks noChangeAspect="1"/>
          </p:cNvPicPr>
          <p:nvPr/>
        </p:nvPicPr>
        <p:blipFill>
          <a:blip r:embed="rId4">
            <a:extLst>
              <a:ext uri="{28A0092B-C50C-407E-A947-70E740481C1C}">
                <a14:useLocalDpi xmlns:a14="http://schemas.microsoft.com/office/drawing/2010/main" val="0"/>
              </a:ext>
            </a:extLst>
          </a:blip>
          <a:srcRect t="-1172" b="-1172"/>
          <a:stretch>
            <a:fillRect/>
          </a:stretch>
        </p:blipFill>
        <p:spPr bwMode="auto">
          <a:xfrm>
            <a:off x="4495800" y="3200400"/>
            <a:ext cx="3767489" cy="2316163"/>
          </a:xfrm>
          <a:prstGeom prst="rect">
            <a:avLst/>
          </a:prstGeom>
          <a:noFill/>
          <a:ln w="9525">
            <a:noFill/>
            <a:miter lim="800000"/>
            <a:headEnd/>
            <a:tailEnd/>
          </a:ln>
        </p:spPr>
      </p:pic>
      <p:sp>
        <p:nvSpPr>
          <p:cNvPr id="3" name="TextBox 2"/>
          <p:cNvSpPr txBox="1"/>
          <p:nvPr/>
        </p:nvSpPr>
        <p:spPr bwMode="auto">
          <a:xfrm>
            <a:off x="4191000" y="2362200"/>
            <a:ext cx="14478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smtClean="0">
                <a:solidFill>
                  <a:srgbClr val="161A1C"/>
                </a:solidFill>
                <a:latin typeface="Calibri" pitchFamily="34" charset="0"/>
              </a:rPr>
              <a:t>Dynamic</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sp>
        <p:nvSpPr>
          <p:cNvPr id="6" name="TextBox 5"/>
          <p:cNvSpPr txBox="1"/>
          <p:nvPr/>
        </p:nvSpPr>
        <p:spPr bwMode="auto">
          <a:xfrm>
            <a:off x="7239000" y="5481935"/>
            <a:ext cx="1371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lang="en-US" sz="2400" kern="0" dirty="0" err="1" smtClean="0">
                <a:solidFill>
                  <a:srgbClr val="161A1C"/>
                </a:solidFill>
                <a:latin typeface="Calibri" pitchFamily="34" charset="0"/>
              </a:rPr>
              <a:t>Instantial</a:t>
            </a:r>
            <a:endParaRPr lang="en-US" sz="2400" kern="0" dirty="0" smtClean="0">
              <a:solidFill>
                <a:srgbClr val="161A1C"/>
              </a:solidFill>
              <a:latin typeface="Calibri" pitchFamily="34" charset="0"/>
            </a:endParaRPr>
          </a:p>
        </p:txBody>
      </p:sp>
    </p:spTree>
    <p:extLst>
      <p:ext uri="{BB962C8B-B14F-4D97-AF65-F5344CB8AC3E}">
        <p14:creationId xmlns:p14="http://schemas.microsoft.com/office/powerpoint/2010/main" val="412387862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Actual Answer</a:t>
            </a:r>
            <a:endParaRPr lang="en-US" dirty="0"/>
          </a:p>
        </p:txBody>
      </p:sp>
      <p:sp>
        <p:nvSpPr>
          <p:cNvPr id="3" name="Content Placeholder 2"/>
          <p:cNvSpPr>
            <a:spLocks noGrp="1"/>
          </p:cNvSpPr>
          <p:nvPr>
            <p:ph idx="1"/>
          </p:nvPr>
        </p:nvSpPr>
        <p:spPr/>
        <p:txBody>
          <a:bodyPr/>
          <a:lstStyle/>
          <a:p>
            <a:r>
              <a:rPr lang="en-US" dirty="0" smtClean="0"/>
              <a:t>Influence Rules and Social State!</a:t>
            </a:r>
          </a:p>
        </p:txBody>
      </p:sp>
    </p:spTree>
    <p:extLst>
      <p:ext uri="{BB962C8B-B14F-4D97-AF65-F5344CB8AC3E}">
        <p14:creationId xmlns:p14="http://schemas.microsoft.com/office/powerpoint/2010/main" val="98496539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Actual Answer</a:t>
            </a:r>
            <a:endParaRPr lang="en-US" dirty="0"/>
          </a:p>
        </p:txBody>
      </p:sp>
      <p:sp>
        <p:nvSpPr>
          <p:cNvPr id="3" name="Content Placeholder 2"/>
          <p:cNvSpPr>
            <a:spLocks noGrp="1"/>
          </p:cNvSpPr>
          <p:nvPr>
            <p:ph idx="1"/>
          </p:nvPr>
        </p:nvSpPr>
        <p:spPr/>
        <p:txBody>
          <a:bodyPr/>
          <a:lstStyle/>
          <a:p>
            <a:r>
              <a:rPr lang="en-US" dirty="0" smtClean="0"/>
              <a:t>Influence Rules and Social State!</a:t>
            </a:r>
          </a:p>
          <a:p>
            <a:r>
              <a:rPr lang="en-US" dirty="0" smtClean="0"/>
              <a:t>These are used to form character volitions </a:t>
            </a:r>
          </a:p>
          <a:p>
            <a:pPr lvl="1"/>
            <a:r>
              <a:rPr lang="en-US" dirty="0" smtClean="0"/>
              <a:t>i.e. I want to STARTDATING Doug, I want to DECREASEBUDDY with Oswald, etc.</a:t>
            </a:r>
          </a:p>
        </p:txBody>
      </p:sp>
    </p:spTree>
    <p:extLst>
      <p:ext uri="{BB962C8B-B14F-4D97-AF65-F5344CB8AC3E}">
        <p14:creationId xmlns:p14="http://schemas.microsoft.com/office/powerpoint/2010/main" val="275261392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Actual Answer</a:t>
            </a:r>
            <a:endParaRPr lang="en-US" dirty="0"/>
          </a:p>
        </p:txBody>
      </p:sp>
      <p:sp>
        <p:nvSpPr>
          <p:cNvPr id="3" name="Content Placeholder 2"/>
          <p:cNvSpPr>
            <a:spLocks noGrp="1"/>
          </p:cNvSpPr>
          <p:nvPr>
            <p:ph idx="1"/>
          </p:nvPr>
        </p:nvSpPr>
        <p:spPr/>
        <p:txBody>
          <a:bodyPr/>
          <a:lstStyle/>
          <a:p>
            <a:r>
              <a:rPr lang="en-US" dirty="0" smtClean="0"/>
              <a:t>Influence Rules and Social State!</a:t>
            </a:r>
          </a:p>
          <a:p>
            <a:r>
              <a:rPr lang="en-US" dirty="0" smtClean="0"/>
              <a:t>These are used to form character volitions </a:t>
            </a:r>
          </a:p>
          <a:p>
            <a:pPr lvl="1"/>
            <a:r>
              <a:rPr lang="en-US" dirty="0" smtClean="0"/>
              <a:t>E.g., I want to STARTDATING Doug, I want to DECREASEBUDDY with Oswald, etc.</a:t>
            </a:r>
          </a:p>
          <a:p>
            <a:r>
              <a:rPr lang="en-US" dirty="0" smtClean="0"/>
              <a:t>Which in turn are translated into specific actions</a:t>
            </a:r>
          </a:p>
          <a:p>
            <a:pPr lvl="1"/>
            <a:r>
              <a:rPr lang="en-US" dirty="0" smtClean="0"/>
              <a:t>Ask Out! Insult! Woo!</a:t>
            </a:r>
          </a:p>
        </p:txBody>
      </p:sp>
    </p:spTree>
    <p:extLst>
      <p:ext uri="{BB962C8B-B14F-4D97-AF65-F5344CB8AC3E}">
        <p14:creationId xmlns:p14="http://schemas.microsoft.com/office/powerpoint/2010/main" val="214618109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Actual Answer</a:t>
            </a:r>
            <a:endParaRPr lang="en-US" dirty="0"/>
          </a:p>
        </p:txBody>
      </p:sp>
      <p:sp>
        <p:nvSpPr>
          <p:cNvPr id="3" name="Content Placeholder 2"/>
          <p:cNvSpPr>
            <a:spLocks noGrp="1"/>
          </p:cNvSpPr>
          <p:nvPr>
            <p:ph idx="1"/>
          </p:nvPr>
        </p:nvSpPr>
        <p:spPr/>
        <p:txBody>
          <a:bodyPr/>
          <a:lstStyle/>
          <a:p>
            <a:r>
              <a:rPr lang="en-US" b="1" dirty="0" smtClean="0"/>
              <a:t>Influence Rules and Social State!</a:t>
            </a:r>
          </a:p>
          <a:p>
            <a:r>
              <a:rPr lang="en-US" dirty="0" smtClean="0"/>
              <a:t>These are used to form character volitions </a:t>
            </a:r>
          </a:p>
          <a:p>
            <a:pPr lvl="1"/>
            <a:r>
              <a:rPr lang="en-US" dirty="0" smtClean="0"/>
              <a:t>i.e. I want to STARTDATING Doug, I want to DECREASEBUDDY with Oswald, etc.</a:t>
            </a:r>
          </a:p>
          <a:p>
            <a:r>
              <a:rPr lang="en-US" dirty="0" smtClean="0"/>
              <a:t>Which in turn are translated into specific actions</a:t>
            </a:r>
          </a:p>
          <a:p>
            <a:pPr lvl="1"/>
            <a:r>
              <a:rPr lang="en-US" dirty="0" smtClean="0"/>
              <a:t>Ask Out! Insult! Woo!</a:t>
            </a:r>
          </a:p>
        </p:txBody>
      </p:sp>
    </p:spTree>
    <p:extLst>
      <p:ext uri="{BB962C8B-B14F-4D97-AF65-F5344CB8AC3E}">
        <p14:creationId xmlns:p14="http://schemas.microsoft.com/office/powerpoint/2010/main" val="227799009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a:t>
            </a:r>
            <a:endParaRPr lang="en-US" dirty="0"/>
          </a:p>
        </p:txBody>
      </p:sp>
      <p:sp>
        <p:nvSpPr>
          <p:cNvPr id="3" name="Content Placeholder 2"/>
          <p:cNvSpPr>
            <a:spLocks noGrp="1"/>
          </p:cNvSpPr>
          <p:nvPr>
            <p:ph idx="1"/>
          </p:nvPr>
        </p:nvSpPr>
        <p:spPr/>
        <p:txBody>
          <a:bodyPr/>
          <a:lstStyle/>
          <a:p>
            <a:r>
              <a:rPr lang="en-US" dirty="0" smtClean="0"/>
              <a:t> </a:t>
            </a:r>
          </a:p>
        </p:txBody>
      </p:sp>
    </p:spTree>
    <p:extLst>
      <p:ext uri="{BB962C8B-B14F-4D97-AF65-F5344CB8AC3E}">
        <p14:creationId xmlns:p14="http://schemas.microsoft.com/office/powerpoint/2010/main" val="338645568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a:t>
            </a:r>
            <a:endParaRPr lang="en-US" dirty="0"/>
          </a:p>
        </p:txBody>
      </p:sp>
      <p:sp>
        <p:nvSpPr>
          <p:cNvPr id="3" name="Content Placeholder 2"/>
          <p:cNvSpPr>
            <a:spLocks noGrp="1"/>
          </p:cNvSpPr>
          <p:nvPr>
            <p:ph idx="1"/>
          </p:nvPr>
        </p:nvSpPr>
        <p:spPr/>
        <p:txBody>
          <a:bodyPr/>
          <a:lstStyle/>
          <a:p>
            <a:r>
              <a:rPr lang="en-US" dirty="0" smtClean="0"/>
              <a:t>Social Facts</a:t>
            </a:r>
          </a:p>
        </p:txBody>
      </p:sp>
    </p:spTree>
    <p:extLst>
      <p:ext uri="{BB962C8B-B14F-4D97-AF65-F5344CB8AC3E}">
        <p14:creationId xmlns:p14="http://schemas.microsoft.com/office/powerpoint/2010/main" val="84341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Physics Engine: </a:t>
            </a:r>
            <a:r>
              <a:rPr lang="en-US" dirty="0" smtClean="0"/>
              <a:t>Momentum!</a:t>
            </a:r>
            <a:endParaRPr lang="en-US" dirty="0"/>
          </a:p>
        </p:txBody>
      </p:sp>
      <p:pic>
        <p:nvPicPr>
          <p:cNvPr id="4" name="Content Placeholder 3" descr="Momentum-small.png"/>
          <p:cNvPicPr>
            <a:picLocks noGrp="1" noChangeAspect="1"/>
          </p:cNvPicPr>
          <p:nvPr>
            <p:ph idx="1"/>
          </p:nvPr>
        </p:nvPicPr>
        <p:blipFill>
          <a:blip r:embed="rId3">
            <a:extLst>
              <a:ext uri="{28A0092B-C50C-407E-A947-70E740481C1C}">
                <a14:useLocalDpi xmlns:a14="http://schemas.microsoft.com/office/drawing/2010/main" val="0"/>
              </a:ext>
            </a:extLst>
          </a:blip>
          <a:srcRect t="9037" b="9037"/>
          <a:stretch>
            <a:fillRect/>
          </a:stretch>
        </p:blipFill>
        <p:spPr/>
      </p:pic>
    </p:spTree>
    <p:extLst>
      <p:ext uri="{BB962C8B-B14F-4D97-AF65-F5344CB8AC3E}">
        <p14:creationId xmlns:p14="http://schemas.microsoft.com/office/powerpoint/2010/main" val="124184965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a:t>
            </a:r>
            <a:endParaRPr lang="en-US" dirty="0"/>
          </a:p>
        </p:txBody>
      </p:sp>
      <p:sp>
        <p:nvSpPr>
          <p:cNvPr id="3" name="Content Placeholder 2"/>
          <p:cNvSpPr>
            <a:spLocks noGrp="1"/>
          </p:cNvSpPr>
          <p:nvPr>
            <p:ph idx="1"/>
          </p:nvPr>
        </p:nvSpPr>
        <p:spPr/>
        <p:txBody>
          <a:bodyPr/>
          <a:lstStyle/>
          <a:p>
            <a:r>
              <a:rPr lang="en-US" dirty="0" smtClean="0"/>
              <a:t>Social Facts</a:t>
            </a:r>
          </a:p>
          <a:p>
            <a:pPr lvl="1"/>
            <a:r>
              <a:rPr lang="en-US" dirty="0" smtClean="0"/>
              <a:t>Doug has the trait humble.</a:t>
            </a:r>
          </a:p>
          <a:p>
            <a:pPr lvl="1"/>
            <a:r>
              <a:rPr lang="en-US" dirty="0" smtClean="0"/>
              <a:t>Chloe has the status has a crush on Doug.</a:t>
            </a:r>
          </a:p>
          <a:p>
            <a:pPr lvl="1"/>
            <a:r>
              <a:rPr lang="en-US" dirty="0" smtClean="0"/>
              <a:t>Oswald and Doug have the relationship enemies.</a:t>
            </a:r>
          </a:p>
          <a:p>
            <a:pPr lvl="1"/>
            <a:r>
              <a:rPr lang="en-US" dirty="0" smtClean="0"/>
              <a:t>And many more!</a:t>
            </a:r>
          </a:p>
        </p:txBody>
      </p:sp>
    </p:spTree>
    <p:extLst>
      <p:ext uri="{BB962C8B-B14F-4D97-AF65-F5344CB8AC3E}">
        <p14:creationId xmlns:p14="http://schemas.microsoft.com/office/powerpoint/2010/main" val="260003559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a:t>
            </a:r>
            <a:endParaRPr lang="en-US" dirty="0"/>
          </a:p>
        </p:txBody>
      </p:sp>
      <p:sp>
        <p:nvSpPr>
          <p:cNvPr id="3" name="Content Placeholder 2"/>
          <p:cNvSpPr>
            <a:spLocks noGrp="1"/>
          </p:cNvSpPr>
          <p:nvPr>
            <p:ph idx="1"/>
          </p:nvPr>
        </p:nvSpPr>
        <p:spPr/>
        <p:txBody>
          <a:bodyPr/>
          <a:lstStyle/>
          <a:p>
            <a:r>
              <a:rPr lang="en-US" dirty="0" smtClean="0"/>
              <a:t>Social Facts</a:t>
            </a:r>
          </a:p>
          <a:p>
            <a:pPr lvl="1"/>
            <a:r>
              <a:rPr lang="en-US" dirty="0" smtClean="0"/>
              <a:t>Doug has the trait humble.</a:t>
            </a:r>
          </a:p>
          <a:p>
            <a:pPr lvl="1"/>
            <a:r>
              <a:rPr lang="en-US" dirty="0" smtClean="0"/>
              <a:t>Chloe has the status has a crush on Doug.</a:t>
            </a:r>
          </a:p>
          <a:p>
            <a:pPr lvl="1"/>
            <a:r>
              <a:rPr lang="en-US" dirty="0" smtClean="0"/>
              <a:t>Oswald and Doug have the relationship enemies.</a:t>
            </a:r>
          </a:p>
          <a:p>
            <a:pPr lvl="1"/>
            <a:r>
              <a:rPr lang="en-US" dirty="0" smtClean="0"/>
              <a:t>And many more!</a:t>
            </a:r>
          </a:p>
          <a:p>
            <a:r>
              <a:rPr lang="en-US" dirty="0" smtClean="0"/>
              <a:t>The “Starting State” details many such facts.</a:t>
            </a:r>
          </a:p>
        </p:txBody>
      </p:sp>
    </p:spTree>
    <p:extLst>
      <p:ext uri="{BB962C8B-B14F-4D97-AF65-F5344CB8AC3E}">
        <p14:creationId xmlns:p14="http://schemas.microsoft.com/office/powerpoint/2010/main" val="8691694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a:t>
            </a:r>
            <a:endParaRPr lang="en-US" dirty="0"/>
          </a:p>
        </p:txBody>
      </p:sp>
      <p:sp>
        <p:nvSpPr>
          <p:cNvPr id="3" name="Content Placeholder 2"/>
          <p:cNvSpPr>
            <a:spLocks noGrp="1"/>
          </p:cNvSpPr>
          <p:nvPr>
            <p:ph idx="1"/>
          </p:nvPr>
        </p:nvSpPr>
        <p:spPr/>
        <p:txBody>
          <a:bodyPr/>
          <a:lstStyle/>
          <a:p>
            <a:r>
              <a:rPr lang="en-US" dirty="0" smtClean="0"/>
              <a:t>Social Facts</a:t>
            </a:r>
          </a:p>
          <a:p>
            <a:pPr lvl="1"/>
            <a:r>
              <a:rPr lang="en-US" dirty="0" smtClean="0"/>
              <a:t>Doug has the trait humble.</a:t>
            </a:r>
          </a:p>
          <a:p>
            <a:pPr lvl="1"/>
            <a:r>
              <a:rPr lang="en-US" dirty="0" smtClean="0"/>
              <a:t>Chloe has the status has a crush on Doug.</a:t>
            </a:r>
          </a:p>
          <a:p>
            <a:pPr lvl="1"/>
            <a:r>
              <a:rPr lang="en-US" dirty="0" smtClean="0"/>
              <a:t>Oswald and Doug have the relationship enemies.</a:t>
            </a:r>
          </a:p>
          <a:p>
            <a:pPr lvl="1"/>
            <a:r>
              <a:rPr lang="en-US" dirty="0" smtClean="0"/>
              <a:t>And many more!</a:t>
            </a:r>
          </a:p>
          <a:p>
            <a:r>
              <a:rPr lang="en-US" dirty="0" smtClean="0"/>
              <a:t>The “Starting State” details many such facts.</a:t>
            </a:r>
          </a:p>
          <a:p>
            <a:r>
              <a:rPr lang="en-US" dirty="0" smtClean="0"/>
              <a:t>Gameplay will change the social state significantly.</a:t>
            </a:r>
          </a:p>
        </p:txBody>
      </p:sp>
    </p:spTree>
    <p:extLst>
      <p:ext uri="{BB962C8B-B14F-4D97-AF65-F5344CB8AC3E}">
        <p14:creationId xmlns:p14="http://schemas.microsoft.com/office/powerpoint/2010/main" val="71289636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a:t>
            </a:r>
            <a:endParaRPr lang="en-US" dirty="0"/>
          </a:p>
        </p:txBody>
      </p:sp>
      <p:sp>
        <p:nvSpPr>
          <p:cNvPr id="3" name="Content Placeholder 2"/>
          <p:cNvSpPr>
            <a:spLocks noGrp="1"/>
          </p:cNvSpPr>
          <p:nvPr>
            <p:ph idx="1"/>
          </p:nvPr>
        </p:nvSpPr>
        <p:spPr/>
        <p:txBody>
          <a:bodyPr/>
          <a:lstStyle/>
          <a:p>
            <a:r>
              <a:rPr lang="en-US" dirty="0" smtClean="0"/>
              <a:t>Social Facts</a:t>
            </a:r>
          </a:p>
          <a:p>
            <a:pPr lvl="1"/>
            <a:r>
              <a:rPr lang="en-US" dirty="0" smtClean="0"/>
              <a:t>Doug has the </a:t>
            </a:r>
            <a:r>
              <a:rPr lang="en-US" b="1" dirty="0" smtClean="0"/>
              <a:t>trait</a:t>
            </a:r>
            <a:r>
              <a:rPr lang="en-US" dirty="0" smtClean="0"/>
              <a:t> humble.</a:t>
            </a:r>
          </a:p>
          <a:p>
            <a:pPr lvl="1"/>
            <a:r>
              <a:rPr lang="en-US" dirty="0" smtClean="0"/>
              <a:t>Chloe has the </a:t>
            </a:r>
            <a:r>
              <a:rPr lang="en-US" b="1" dirty="0" smtClean="0"/>
              <a:t>status</a:t>
            </a:r>
            <a:r>
              <a:rPr lang="en-US" dirty="0" smtClean="0"/>
              <a:t> has a crush on Doug.</a:t>
            </a:r>
          </a:p>
          <a:p>
            <a:pPr lvl="1"/>
            <a:r>
              <a:rPr lang="en-US" dirty="0" smtClean="0"/>
              <a:t>Oswald and Doug have the </a:t>
            </a:r>
            <a:r>
              <a:rPr lang="en-US" b="1" dirty="0" smtClean="0"/>
              <a:t>relationship</a:t>
            </a:r>
            <a:r>
              <a:rPr lang="en-US" dirty="0" smtClean="0"/>
              <a:t> enemies.</a:t>
            </a:r>
          </a:p>
          <a:p>
            <a:pPr lvl="1"/>
            <a:r>
              <a:rPr lang="en-US" dirty="0" smtClean="0"/>
              <a:t>And many more!</a:t>
            </a:r>
          </a:p>
          <a:p>
            <a:r>
              <a:rPr lang="en-US" dirty="0" smtClean="0"/>
              <a:t>The “Starting State” details many such facts.</a:t>
            </a:r>
          </a:p>
          <a:p>
            <a:r>
              <a:rPr lang="en-US" dirty="0" smtClean="0"/>
              <a:t>Gameplay will change the social state significantly.</a:t>
            </a:r>
          </a:p>
        </p:txBody>
      </p:sp>
    </p:spTree>
    <p:extLst>
      <p:ext uri="{BB962C8B-B14F-4D97-AF65-F5344CB8AC3E}">
        <p14:creationId xmlns:p14="http://schemas.microsoft.com/office/powerpoint/2010/main" val="330484764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Social </a:t>
            </a:r>
            <a:r>
              <a:rPr lang="en-US" dirty="0" smtClean="0"/>
              <a:t>State: Traits</a:t>
            </a:r>
            <a:endParaRPr lang="en-US" dirty="0"/>
          </a:p>
        </p:txBody>
      </p:sp>
      <p:sp>
        <p:nvSpPr>
          <p:cNvPr id="3" name="Content Placeholder 2"/>
          <p:cNvSpPr>
            <a:spLocks noGrp="1"/>
          </p:cNvSpPr>
          <p:nvPr>
            <p:ph idx="1"/>
          </p:nvPr>
        </p:nvSpPr>
        <p:spPr/>
        <p:txBody>
          <a:bodyPr/>
          <a:lstStyle/>
          <a:p>
            <a:r>
              <a:rPr lang="en-US" dirty="0" smtClean="0"/>
              <a:t>Traits pertain to an individual character.</a:t>
            </a:r>
          </a:p>
          <a:p>
            <a:r>
              <a:rPr lang="en-US" dirty="0" smtClean="0"/>
              <a:t>Never change</a:t>
            </a:r>
          </a:p>
          <a:p>
            <a:endParaRPr lang="en-US" dirty="0"/>
          </a:p>
          <a:p>
            <a:endParaRPr lang="en-US" dirty="0" smtClean="0"/>
          </a:p>
          <a:p>
            <a:endParaRPr lang="en-US" dirty="0"/>
          </a:p>
          <a:p>
            <a:endParaRPr lang="en-US" dirty="0" smtClean="0"/>
          </a:p>
          <a:p>
            <a:endParaRPr lang="en-US" dirty="0"/>
          </a:p>
        </p:txBody>
      </p:sp>
      <p:pic>
        <p:nvPicPr>
          <p:cNvPr id="4" name="Picture 3" descr="doug-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8" y="2057400"/>
            <a:ext cx="2540000" cy="2540000"/>
          </a:xfrm>
          <a:prstGeom prst="rect">
            <a:avLst/>
          </a:prstGeom>
        </p:spPr>
      </p:pic>
      <p:sp>
        <p:nvSpPr>
          <p:cNvPr id="5" name="TextBox 4"/>
          <p:cNvSpPr txBox="1"/>
          <p:nvPr/>
        </p:nvSpPr>
        <p:spPr bwMode="auto">
          <a:xfrm>
            <a:off x="304800" y="4648200"/>
            <a:ext cx="2895600" cy="9048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Humble</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Pacifist</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6" name="Picture 5" descr="monica-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2209800"/>
            <a:ext cx="2311400" cy="2311400"/>
          </a:xfrm>
          <a:prstGeom prst="rect">
            <a:avLst/>
          </a:prstGeom>
        </p:spPr>
      </p:pic>
      <p:sp>
        <p:nvSpPr>
          <p:cNvPr id="7" name="TextBox 6"/>
          <p:cNvSpPr txBox="1"/>
          <p:nvPr/>
        </p:nvSpPr>
        <p:spPr bwMode="auto">
          <a:xfrm>
            <a:off x="6324600" y="4648200"/>
            <a:ext cx="2743200" cy="134806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Arrogant</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Stylish</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13" name="Picture 12" descr="cassie-portrai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2209800"/>
            <a:ext cx="2438400" cy="2438400"/>
          </a:xfrm>
          <a:prstGeom prst="rect">
            <a:avLst/>
          </a:prstGeom>
        </p:spPr>
      </p:pic>
      <p:sp>
        <p:nvSpPr>
          <p:cNvPr id="14" name="TextBox 13"/>
          <p:cNvSpPr txBox="1"/>
          <p:nvPr/>
        </p:nvSpPr>
        <p:spPr bwMode="auto">
          <a:xfrm>
            <a:off x="3429000" y="4648200"/>
            <a:ext cx="2209800" cy="9048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Friendly</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Clumsy</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spTree>
    <p:extLst>
      <p:ext uri="{BB962C8B-B14F-4D97-AF65-F5344CB8AC3E}">
        <p14:creationId xmlns:p14="http://schemas.microsoft.com/office/powerpoint/2010/main" val="154351419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Social </a:t>
            </a:r>
            <a:r>
              <a:rPr lang="en-US" dirty="0" smtClean="0"/>
              <a:t>State: Traits</a:t>
            </a:r>
            <a:endParaRPr lang="en-US" dirty="0"/>
          </a:p>
        </p:txBody>
      </p:sp>
      <p:sp>
        <p:nvSpPr>
          <p:cNvPr id="3" name="Content Placeholder 2"/>
          <p:cNvSpPr>
            <a:spLocks noGrp="1"/>
          </p:cNvSpPr>
          <p:nvPr>
            <p:ph idx="1"/>
          </p:nvPr>
        </p:nvSpPr>
        <p:spPr/>
        <p:txBody>
          <a:bodyPr/>
          <a:lstStyle/>
          <a:p>
            <a:r>
              <a:rPr lang="en-US" dirty="0" smtClean="0"/>
              <a:t>Traits pertain to an individual character.</a:t>
            </a:r>
          </a:p>
          <a:p>
            <a:r>
              <a:rPr lang="en-US" dirty="0" smtClean="0"/>
              <a:t>Never change</a:t>
            </a:r>
          </a:p>
          <a:p>
            <a:endParaRPr lang="en-US" dirty="0"/>
          </a:p>
          <a:p>
            <a:endParaRPr lang="en-US" dirty="0" smtClean="0"/>
          </a:p>
          <a:p>
            <a:endParaRPr lang="en-US" dirty="0"/>
          </a:p>
          <a:p>
            <a:endParaRPr lang="en-US" dirty="0" smtClean="0"/>
          </a:p>
          <a:p>
            <a:endParaRPr lang="en-US" dirty="0"/>
          </a:p>
        </p:txBody>
      </p:sp>
      <p:pic>
        <p:nvPicPr>
          <p:cNvPr id="4" name="Picture 3" descr="doug-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8" y="2057400"/>
            <a:ext cx="2540000" cy="2540000"/>
          </a:xfrm>
          <a:prstGeom prst="rect">
            <a:avLst/>
          </a:prstGeom>
        </p:spPr>
      </p:pic>
      <p:sp>
        <p:nvSpPr>
          <p:cNvPr id="5" name="TextBox 4"/>
          <p:cNvSpPr txBox="1"/>
          <p:nvPr/>
        </p:nvSpPr>
        <p:spPr bwMode="auto">
          <a:xfrm>
            <a:off x="304800" y="4648200"/>
            <a:ext cx="2895600" cy="9048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Humble</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Pacifist</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6" name="Picture 5" descr="monica-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2209800"/>
            <a:ext cx="2311400" cy="2311400"/>
          </a:xfrm>
          <a:prstGeom prst="rect">
            <a:avLst/>
          </a:prstGeom>
        </p:spPr>
      </p:pic>
      <p:sp>
        <p:nvSpPr>
          <p:cNvPr id="7" name="TextBox 6"/>
          <p:cNvSpPr txBox="1"/>
          <p:nvPr/>
        </p:nvSpPr>
        <p:spPr bwMode="auto">
          <a:xfrm>
            <a:off x="6324600" y="4648200"/>
            <a:ext cx="2743200" cy="134806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Arrogant</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Stylish</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13" name="Picture 12" descr="cassie-portrai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2209800"/>
            <a:ext cx="2438400" cy="2438400"/>
          </a:xfrm>
          <a:prstGeom prst="rect">
            <a:avLst/>
          </a:prstGeom>
        </p:spPr>
      </p:pic>
      <p:sp>
        <p:nvSpPr>
          <p:cNvPr id="14" name="TextBox 13"/>
          <p:cNvSpPr txBox="1"/>
          <p:nvPr/>
        </p:nvSpPr>
        <p:spPr bwMode="auto">
          <a:xfrm>
            <a:off x="3429000" y="4648200"/>
            <a:ext cx="2209800" cy="9048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Friendly</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Clumsy</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8" name="Picture 7" descr="savedByTheBel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33600"/>
            <a:ext cx="3048508" cy="4318000"/>
          </a:xfrm>
          <a:prstGeom prst="rect">
            <a:avLst/>
          </a:prstGeom>
        </p:spPr>
      </p:pic>
    </p:spTree>
    <p:extLst>
      <p:ext uri="{BB962C8B-B14F-4D97-AF65-F5344CB8AC3E}">
        <p14:creationId xmlns:p14="http://schemas.microsoft.com/office/powerpoint/2010/main" val="61347329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Social </a:t>
            </a:r>
            <a:r>
              <a:rPr lang="en-US" dirty="0" smtClean="0"/>
              <a:t>State: Traits</a:t>
            </a:r>
            <a:endParaRPr lang="en-US" dirty="0"/>
          </a:p>
        </p:txBody>
      </p:sp>
      <p:sp>
        <p:nvSpPr>
          <p:cNvPr id="3" name="Content Placeholder 2"/>
          <p:cNvSpPr>
            <a:spLocks noGrp="1"/>
          </p:cNvSpPr>
          <p:nvPr>
            <p:ph idx="1"/>
          </p:nvPr>
        </p:nvSpPr>
        <p:spPr/>
        <p:txBody>
          <a:bodyPr/>
          <a:lstStyle/>
          <a:p>
            <a:r>
              <a:rPr lang="en-US" dirty="0" smtClean="0"/>
              <a:t>Traits pertain to an individual character.</a:t>
            </a:r>
          </a:p>
          <a:p>
            <a:r>
              <a:rPr lang="en-US" dirty="0" smtClean="0"/>
              <a:t>Never change</a:t>
            </a:r>
          </a:p>
          <a:p>
            <a:endParaRPr lang="en-US" dirty="0"/>
          </a:p>
          <a:p>
            <a:endParaRPr lang="en-US" dirty="0" smtClean="0"/>
          </a:p>
          <a:p>
            <a:endParaRPr lang="en-US" dirty="0"/>
          </a:p>
          <a:p>
            <a:endParaRPr lang="en-US" dirty="0" smtClean="0"/>
          </a:p>
          <a:p>
            <a:endParaRPr lang="en-US" dirty="0"/>
          </a:p>
        </p:txBody>
      </p:sp>
      <p:pic>
        <p:nvPicPr>
          <p:cNvPr id="4" name="Picture 3" descr="doug-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8" y="2057400"/>
            <a:ext cx="2540000" cy="2540000"/>
          </a:xfrm>
          <a:prstGeom prst="rect">
            <a:avLst/>
          </a:prstGeom>
        </p:spPr>
      </p:pic>
      <p:sp>
        <p:nvSpPr>
          <p:cNvPr id="5" name="TextBox 4"/>
          <p:cNvSpPr txBox="1"/>
          <p:nvPr/>
        </p:nvSpPr>
        <p:spPr bwMode="auto">
          <a:xfrm>
            <a:off x="304800" y="4648200"/>
            <a:ext cx="2895600" cy="9048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Humble</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Pacifist</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6" name="Picture 5" descr="monica-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2209800"/>
            <a:ext cx="2311400" cy="2311400"/>
          </a:xfrm>
          <a:prstGeom prst="rect">
            <a:avLst/>
          </a:prstGeom>
        </p:spPr>
      </p:pic>
      <p:sp>
        <p:nvSpPr>
          <p:cNvPr id="7" name="TextBox 6"/>
          <p:cNvSpPr txBox="1"/>
          <p:nvPr/>
        </p:nvSpPr>
        <p:spPr bwMode="auto">
          <a:xfrm>
            <a:off x="6324600" y="4648200"/>
            <a:ext cx="2743200" cy="134806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Arrogant</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Stylish</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13" name="Picture 12" descr="cassie-portrai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2209800"/>
            <a:ext cx="2438400" cy="2438400"/>
          </a:xfrm>
          <a:prstGeom prst="rect">
            <a:avLst/>
          </a:prstGeom>
        </p:spPr>
      </p:pic>
      <p:sp>
        <p:nvSpPr>
          <p:cNvPr id="14" name="TextBox 13"/>
          <p:cNvSpPr txBox="1"/>
          <p:nvPr/>
        </p:nvSpPr>
        <p:spPr bwMode="auto">
          <a:xfrm>
            <a:off x="3429000" y="4648200"/>
            <a:ext cx="2209800" cy="9048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Friendly</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Clumsy</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8" name="Picture 7" descr="savedByTheBel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33600"/>
            <a:ext cx="3048508" cy="4318000"/>
          </a:xfrm>
          <a:prstGeom prst="rect">
            <a:avLst/>
          </a:prstGeom>
        </p:spPr>
      </p:pic>
      <p:pic>
        <p:nvPicPr>
          <p:cNvPr id="9" name="Picture 8" descr="meanGirl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600" y="2133599"/>
            <a:ext cx="3124200" cy="4419301"/>
          </a:xfrm>
          <a:prstGeom prst="rect">
            <a:avLst/>
          </a:prstGeom>
        </p:spPr>
      </p:pic>
    </p:spTree>
    <p:extLst>
      <p:ext uri="{BB962C8B-B14F-4D97-AF65-F5344CB8AC3E}">
        <p14:creationId xmlns:p14="http://schemas.microsoft.com/office/powerpoint/2010/main" val="61162769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Social </a:t>
            </a:r>
            <a:r>
              <a:rPr lang="en-US" dirty="0" smtClean="0"/>
              <a:t>State: Traits</a:t>
            </a:r>
            <a:endParaRPr lang="en-US" dirty="0"/>
          </a:p>
        </p:txBody>
      </p:sp>
      <p:sp>
        <p:nvSpPr>
          <p:cNvPr id="3" name="Content Placeholder 2"/>
          <p:cNvSpPr>
            <a:spLocks noGrp="1"/>
          </p:cNvSpPr>
          <p:nvPr>
            <p:ph idx="1"/>
          </p:nvPr>
        </p:nvSpPr>
        <p:spPr/>
        <p:txBody>
          <a:bodyPr/>
          <a:lstStyle/>
          <a:p>
            <a:r>
              <a:rPr lang="en-US" dirty="0" smtClean="0"/>
              <a:t>Traits pertain to an individual character.</a:t>
            </a:r>
          </a:p>
          <a:p>
            <a:r>
              <a:rPr lang="en-US" dirty="0" smtClean="0"/>
              <a:t>Never change</a:t>
            </a:r>
          </a:p>
          <a:p>
            <a:endParaRPr lang="en-US" dirty="0"/>
          </a:p>
          <a:p>
            <a:endParaRPr lang="en-US" dirty="0" smtClean="0"/>
          </a:p>
          <a:p>
            <a:endParaRPr lang="en-US" dirty="0"/>
          </a:p>
          <a:p>
            <a:endParaRPr lang="en-US" dirty="0" smtClean="0"/>
          </a:p>
          <a:p>
            <a:endParaRPr lang="en-US" dirty="0"/>
          </a:p>
        </p:txBody>
      </p:sp>
      <p:pic>
        <p:nvPicPr>
          <p:cNvPr id="4" name="Picture 3" descr="doug-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8" y="2057400"/>
            <a:ext cx="2540000" cy="2540000"/>
          </a:xfrm>
          <a:prstGeom prst="rect">
            <a:avLst/>
          </a:prstGeom>
        </p:spPr>
      </p:pic>
      <p:sp>
        <p:nvSpPr>
          <p:cNvPr id="5" name="TextBox 4"/>
          <p:cNvSpPr txBox="1"/>
          <p:nvPr/>
        </p:nvSpPr>
        <p:spPr bwMode="auto">
          <a:xfrm>
            <a:off x="304800" y="4648200"/>
            <a:ext cx="2895600" cy="9048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Humble</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Pacifist</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6" name="Picture 5" descr="monica-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2209800"/>
            <a:ext cx="2311400" cy="2311400"/>
          </a:xfrm>
          <a:prstGeom prst="rect">
            <a:avLst/>
          </a:prstGeom>
        </p:spPr>
      </p:pic>
      <p:sp>
        <p:nvSpPr>
          <p:cNvPr id="7" name="TextBox 6"/>
          <p:cNvSpPr txBox="1"/>
          <p:nvPr/>
        </p:nvSpPr>
        <p:spPr bwMode="auto">
          <a:xfrm>
            <a:off x="6324600" y="4648200"/>
            <a:ext cx="2743200" cy="134806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Arrogant</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Stylish</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13" name="Picture 12" descr="cassie-portrai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2209800"/>
            <a:ext cx="2438400" cy="2438400"/>
          </a:xfrm>
          <a:prstGeom prst="rect">
            <a:avLst/>
          </a:prstGeom>
        </p:spPr>
      </p:pic>
      <p:sp>
        <p:nvSpPr>
          <p:cNvPr id="14" name="TextBox 13"/>
          <p:cNvSpPr txBox="1"/>
          <p:nvPr/>
        </p:nvSpPr>
        <p:spPr bwMode="auto">
          <a:xfrm>
            <a:off x="3429000" y="4648200"/>
            <a:ext cx="2209800" cy="90486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Friendly</a:t>
            </a:r>
          </a:p>
          <a:p>
            <a:pPr marL="342900" marR="0" indent="-342900" algn="l" defTabSz="914400" rtl="0" eaLnBrk="1" fontAlgn="base" latinLnBrk="0" hangingPunct="1">
              <a:lnSpc>
                <a:spcPct val="100000"/>
              </a:lnSpc>
              <a:spcBef>
                <a:spcPct val="20000"/>
              </a:spcBef>
              <a:spcAft>
                <a:spcPct val="0"/>
              </a:spcAft>
              <a:buClr>
                <a:srgbClr val="99FF33"/>
              </a:buClr>
              <a:buSzTx/>
              <a:buFont typeface="Arial"/>
              <a:buChar char="•"/>
              <a:tabLst/>
            </a:pPr>
            <a:r>
              <a:rPr lang="en-US" sz="2400" kern="0" dirty="0" smtClean="0">
                <a:solidFill>
                  <a:srgbClr val="161A1C"/>
                </a:solidFill>
                <a:latin typeface="Calibri" pitchFamily="34" charset="0"/>
              </a:rPr>
              <a:t>Clumsy</a:t>
            </a: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pic>
        <p:nvPicPr>
          <p:cNvPr id="8" name="Picture 7" descr="savedByTheBel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33600"/>
            <a:ext cx="3048508" cy="4318000"/>
          </a:xfrm>
          <a:prstGeom prst="rect">
            <a:avLst/>
          </a:prstGeom>
        </p:spPr>
      </p:pic>
      <p:pic>
        <p:nvPicPr>
          <p:cNvPr id="9" name="Picture 8" descr="meanGirl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3600" y="2133599"/>
            <a:ext cx="3124200" cy="4419301"/>
          </a:xfrm>
          <a:prstGeom prst="rect">
            <a:avLst/>
          </a:prstGeom>
        </p:spPr>
      </p:pic>
      <p:pic>
        <p:nvPicPr>
          <p:cNvPr id="10" name="Picture 9" descr="Twilight-375.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 y="2362200"/>
            <a:ext cx="7543800" cy="3803663"/>
          </a:xfrm>
          <a:prstGeom prst="rect">
            <a:avLst/>
          </a:prstGeom>
        </p:spPr>
      </p:pic>
    </p:spTree>
    <p:extLst>
      <p:ext uri="{BB962C8B-B14F-4D97-AF65-F5344CB8AC3E}">
        <p14:creationId xmlns:p14="http://schemas.microsoft.com/office/powerpoint/2010/main" val="69837448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Statuses</a:t>
            </a:r>
            <a:endParaRPr lang="en-US" dirty="0"/>
          </a:p>
        </p:txBody>
      </p:sp>
      <p:sp>
        <p:nvSpPr>
          <p:cNvPr id="3" name="Content Placeholder 2"/>
          <p:cNvSpPr>
            <a:spLocks noGrp="1"/>
          </p:cNvSpPr>
          <p:nvPr>
            <p:ph idx="1"/>
          </p:nvPr>
        </p:nvSpPr>
        <p:spPr/>
        <p:txBody>
          <a:bodyPr/>
          <a:lstStyle/>
          <a:p>
            <a:r>
              <a:rPr lang="en-US" dirty="0" smtClean="0"/>
              <a:t>Come in two flavors</a:t>
            </a:r>
          </a:p>
          <a:p>
            <a:pPr lvl="1"/>
            <a:r>
              <a:rPr lang="en-US" dirty="0" smtClean="0"/>
              <a:t>Directed – One character’s feelings about a second.</a:t>
            </a:r>
          </a:p>
          <a:p>
            <a:pPr lvl="1"/>
            <a:r>
              <a:rPr lang="en-US" dirty="0" smtClean="0"/>
              <a:t>Undirected – Pertains to a single character, like traits.</a:t>
            </a:r>
          </a:p>
          <a:p>
            <a:r>
              <a:rPr lang="en-US" dirty="0" smtClean="0"/>
              <a:t>Time out.</a:t>
            </a:r>
            <a:endParaRPr lang="en-US" dirty="0"/>
          </a:p>
        </p:txBody>
      </p:sp>
    </p:spTree>
    <p:extLst>
      <p:ext uri="{BB962C8B-B14F-4D97-AF65-F5344CB8AC3E}">
        <p14:creationId xmlns:p14="http://schemas.microsoft.com/office/powerpoint/2010/main" val="2841632943"/>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Statuses (Directed)</a:t>
            </a:r>
            <a:endParaRPr lang="en-US" dirty="0"/>
          </a:p>
        </p:txBody>
      </p:sp>
      <p:sp>
        <p:nvSpPr>
          <p:cNvPr id="3" name="Content Placeholder 2"/>
          <p:cNvSpPr>
            <a:spLocks noGrp="1"/>
          </p:cNvSpPr>
          <p:nvPr>
            <p:ph idx="1"/>
          </p:nvPr>
        </p:nvSpPr>
        <p:spPr/>
        <p:txBody>
          <a:bodyPr/>
          <a:lstStyle/>
          <a:p>
            <a:r>
              <a:rPr lang="en-US" dirty="0" smtClean="0"/>
              <a:t>Come in two flavors</a:t>
            </a:r>
          </a:p>
          <a:p>
            <a:pPr lvl="1"/>
            <a:r>
              <a:rPr lang="en-US" dirty="0" smtClean="0"/>
              <a:t>Directed – One character’s feelings about a second.</a:t>
            </a:r>
          </a:p>
          <a:p>
            <a:pPr lvl="1"/>
            <a:r>
              <a:rPr lang="en-US" dirty="0" smtClean="0"/>
              <a:t>Undirected – Pertains to a single character, like traits.</a:t>
            </a:r>
          </a:p>
          <a:p>
            <a:r>
              <a:rPr lang="en-US" dirty="0" smtClean="0"/>
              <a:t>Time out.</a:t>
            </a:r>
            <a:endParaRPr lang="en-US" dirty="0"/>
          </a:p>
        </p:txBody>
      </p:sp>
      <p:pic>
        <p:nvPicPr>
          <p:cNvPr id="5" name="Picture 4"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962400"/>
            <a:ext cx="2438400" cy="2438400"/>
          </a:xfrm>
          <a:prstGeom prst="rect">
            <a:avLst/>
          </a:prstGeom>
        </p:spPr>
      </p:pic>
      <p:pic>
        <p:nvPicPr>
          <p:cNvPr id="6" name="Picture 5"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733800"/>
            <a:ext cx="2540000" cy="2540000"/>
          </a:xfrm>
          <a:prstGeom prst="rect">
            <a:avLst/>
          </a:prstGeom>
        </p:spPr>
      </p:pic>
      <p:graphicFrame>
        <p:nvGraphicFramePr>
          <p:cNvPr id="7" name="Diagram 6"/>
          <p:cNvGraphicFramePr/>
          <p:nvPr>
            <p:extLst>
              <p:ext uri="{D42A27DB-BD31-4B8C-83A1-F6EECF244321}">
                <p14:modId xmlns:p14="http://schemas.microsoft.com/office/powerpoint/2010/main" val="3824074624"/>
              </p:ext>
            </p:extLst>
          </p:nvPr>
        </p:nvGraphicFramePr>
        <p:xfrm>
          <a:off x="3352800" y="3733800"/>
          <a:ext cx="2533840" cy="2585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603094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Physics Engine: </a:t>
            </a:r>
            <a:r>
              <a:rPr lang="en-US" dirty="0" smtClean="0"/>
              <a:t>Great!</a:t>
            </a:r>
            <a:endParaRPr lang="en-US" dirty="0"/>
          </a:p>
        </p:txBody>
      </p:sp>
      <p:pic>
        <p:nvPicPr>
          <p:cNvPr id="4" name="Content Placeholder 3" descr="easy-button-featured1.jpg"/>
          <p:cNvPicPr>
            <a:picLocks noGrp="1" noChangeAspect="1"/>
          </p:cNvPicPr>
          <p:nvPr>
            <p:ph idx="1"/>
          </p:nvPr>
        </p:nvPicPr>
        <p:blipFill>
          <a:blip r:embed="rId3">
            <a:extLst>
              <a:ext uri="{28A0092B-C50C-407E-A947-70E740481C1C}">
                <a14:useLocalDpi xmlns:a14="http://schemas.microsoft.com/office/drawing/2010/main" val="0"/>
              </a:ext>
            </a:extLst>
          </a:blip>
          <a:srcRect l="6430" r="6430"/>
          <a:stretch>
            <a:fillRect/>
          </a:stretch>
        </p:blipFill>
        <p:spPr/>
      </p:pic>
    </p:spTree>
    <p:extLst>
      <p:ext uri="{BB962C8B-B14F-4D97-AF65-F5344CB8AC3E}">
        <p14:creationId xmlns:p14="http://schemas.microsoft.com/office/powerpoint/2010/main" val="110335223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Statuses (Undirected)</a:t>
            </a:r>
            <a:endParaRPr lang="en-US" dirty="0"/>
          </a:p>
        </p:txBody>
      </p:sp>
      <p:sp>
        <p:nvSpPr>
          <p:cNvPr id="3" name="Content Placeholder 2"/>
          <p:cNvSpPr>
            <a:spLocks noGrp="1"/>
          </p:cNvSpPr>
          <p:nvPr>
            <p:ph idx="1"/>
          </p:nvPr>
        </p:nvSpPr>
        <p:spPr/>
        <p:txBody>
          <a:bodyPr/>
          <a:lstStyle/>
          <a:p>
            <a:r>
              <a:rPr lang="en-US" dirty="0" smtClean="0"/>
              <a:t>Come in two flavors</a:t>
            </a:r>
          </a:p>
          <a:p>
            <a:pPr lvl="1"/>
            <a:r>
              <a:rPr lang="en-US" dirty="0" smtClean="0"/>
              <a:t>Directed – One character’s feelings about a second.</a:t>
            </a:r>
          </a:p>
          <a:p>
            <a:pPr lvl="1"/>
            <a:r>
              <a:rPr lang="en-US" dirty="0" smtClean="0"/>
              <a:t>Undirected – Pertains to a single character, like traits.</a:t>
            </a:r>
          </a:p>
          <a:p>
            <a:r>
              <a:rPr lang="en-US" dirty="0" smtClean="0"/>
              <a:t>Time out.</a:t>
            </a:r>
            <a:endParaRPr lang="en-US" dirty="0"/>
          </a:p>
        </p:txBody>
      </p:sp>
      <p:pic>
        <p:nvPicPr>
          <p:cNvPr id="4" name="Picture 3" descr="monica-portra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971800"/>
            <a:ext cx="2540000" cy="2540000"/>
          </a:xfrm>
          <a:prstGeom prst="rect">
            <a:avLst/>
          </a:prstGeom>
        </p:spPr>
      </p:pic>
      <p:graphicFrame>
        <p:nvGraphicFramePr>
          <p:cNvPr id="8" name="Diagram 7"/>
          <p:cNvGraphicFramePr/>
          <p:nvPr>
            <p:extLst>
              <p:ext uri="{D42A27DB-BD31-4B8C-83A1-F6EECF244321}">
                <p14:modId xmlns:p14="http://schemas.microsoft.com/office/powerpoint/2010/main" val="3077658063"/>
              </p:ext>
            </p:extLst>
          </p:nvPr>
        </p:nvGraphicFramePr>
        <p:xfrm>
          <a:off x="5928528" y="5277819"/>
          <a:ext cx="1767672" cy="11328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8348693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Networks</a:t>
            </a:r>
            <a:endParaRPr lang="en-US" dirty="0"/>
          </a:p>
        </p:txBody>
      </p:sp>
      <p:sp>
        <p:nvSpPr>
          <p:cNvPr id="3" name="Content Placeholder 2"/>
          <p:cNvSpPr>
            <a:spLocks noGrp="1"/>
          </p:cNvSpPr>
          <p:nvPr>
            <p:ph idx="1"/>
          </p:nvPr>
        </p:nvSpPr>
        <p:spPr/>
        <p:txBody>
          <a:bodyPr/>
          <a:lstStyle/>
          <a:p>
            <a:r>
              <a:rPr lang="en-US" dirty="0" smtClean="0"/>
              <a:t>Networks are another category of social state.</a:t>
            </a:r>
          </a:p>
          <a:p>
            <a:r>
              <a:rPr lang="en-US" dirty="0" smtClean="0"/>
              <a:t>Directed (like directed statuses)</a:t>
            </a:r>
          </a:p>
          <a:p>
            <a:r>
              <a:rPr lang="en-US" dirty="0" smtClean="0"/>
              <a:t>Scalar</a:t>
            </a:r>
          </a:p>
          <a:p>
            <a:r>
              <a:rPr lang="en-US" dirty="0" smtClean="0"/>
              <a:t>Three types of networks: </a:t>
            </a:r>
            <a:r>
              <a:rPr lang="en-US" i="1" dirty="0" smtClean="0"/>
              <a:t>buddy</a:t>
            </a:r>
            <a:r>
              <a:rPr lang="en-US" dirty="0" smtClean="0"/>
              <a:t>, </a:t>
            </a:r>
            <a:r>
              <a:rPr lang="en-US" i="1" dirty="0" smtClean="0"/>
              <a:t>romance</a:t>
            </a:r>
            <a:r>
              <a:rPr lang="en-US" dirty="0" smtClean="0"/>
              <a:t>, and </a:t>
            </a:r>
            <a:r>
              <a:rPr lang="en-US" i="1" dirty="0" smtClean="0"/>
              <a:t>cool</a:t>
            </a:r>
            <a:endParaRPr lang="en-US" i="1" dirty="0"/>
          </a:p>
        </p:txBody>
      </p:sp>
    </p:spTree>
    <p:extLst>
      <p:ext uri="{BB962C8B-B14F-4D97-AF65-F5344CB8AC3E}">
        <p14:creationId xmlns:p14="http://schemas.microsoft.com/office/powerpoint/2010/main" val="380216291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Networks</a:t>
            </a:r>
            <a:endParaRPr lang="en-US" dirty="0"/>
          </a:p>
        </p:txBody>
      </p:sp>
      <p:sp>
        <p:nvSpPr>
          <p:cNvPr id="3" name="Content Placeholder 2"/>
          <p:cNvSpPr>
            <a:spLocks noGrp="1"/>
          </p:cNvSpPr>
          <p:nvPr>
            <p:ph idx="1"/>
          </p:nvPr>
        </p:nvSpPr>
        <p:spPr/>
        <p:txBody>
          <a:bodyPr/>
          <a:lstStyle/>
          <a:p>
            <a:r>
              <a:rPr lang="en-US" dirty="0" smtClean="0"/>
              <a:t>Networks are another category of social state.</a:t>
            </a:r>
          </a:p>
          <a:p>
            <a:r>
              <a:rPr lang="en-US" dirty="0" smtClean="0"/>
              <a:t>Directed (like directed statuses)</a:t>
            </a:r>
          </a:p>
          <a:p>
            <a:r>
              <a:rPr lang="en-US" dirty="0" smtClean="0"/>
              <a:t>Scalar</a:t>
            </a:r>
          </a:p>
          <a:p>
            <a:r>
              <a:rPr lang="en-US" dirty="0" smtClean="0"/>
              <a:t>Three types of networks: </a:t>
            </a:r>
            <a:r>
              <a:rPr lang="en-US" i="1" dirty="0" smtClean="0"/>
              <a:t>buddy</a:t>
            </a:r>
            <a:r>
              <a:rPr lang="en-US" dirty="0" smtClean="0"/>
              <a:t>, </a:t>
            </a:r>
            <a:r>
              <a:rPr lang="en-US" i="1" dirty="0" smtClean="0"/>
              <a:t>romance</a:t>
            </a:r>
            <a:r>
              <a:rPr lang="en-US" dirty="0" smtClean="0"/>
              <a:t>, and </a:t>
            </a:r>
            <a:r>
              <a:rPr lang="en-US" i="1" dirty="0" smtClean="0"/>
              <a:t>cool</a:t>
            </a:r>
            <a:endParaRPr lang="en-US" i="1"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962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733800"/>
            <a:ext cx="2540000" cy="2540000"/>
          </a:xfrm>
          <a:prstGeom prst="rect">
            <a:avLst/>
          </a:prstGeom>
        </p:spPr>
      </p:pic>
      <p:graphicFrame>
        <p:nvGraphicFramePr>
          <p:cNvPr id="6" name="Diagram 5"/>
          <p:cNvGraphicFramePr/>
          <p:nvPr>
            <p:extLst>
              <p:ext uri="{D42A27DB-BD31-4B8C-83A1-F6EECF244321}">
                <p14:modId xmlns:p14="http://schemas.microsoft.com/office/powerpoint/2010/main" val="3674424405"/>
              </p:ext>
            </p:extLst>
          </p:nvPr>
        </p:nvGraphicFramePr>
        <p:xfrm>
          <a:off x="3239642" y="4038600"/>
          <a:ext cx="2971800" cy="1061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4807865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Networks</a:t>
            </a:r>
            <a:endParaRPr lang="en-US" dirty="0"/>
          </a:p>
        </p:txBody>
      </p:sp>
      <p:sp>
        <p:nvSpPr>
          <p:cNvPr id="3" name="Content Placeholder 2"/>
          <p:cNvSpPr>
            <a:spLocks noGrp="1"/>
          </p:cNvSpPr>
          <p:nvPr>
            <p:ph idx="1"/>
          </p:nvPr>
        </p:nvSpPr>
        <p:spPr/>
        <p:txBody>
          <a:bodyPr/>
          <a:lstStyle/>
          <a:p>
            <a:r>
              <a:rPr lang="en-US" dirty="0" smtClean="0"/>
              <a:t>Networks are another category of social state.</a:t>
            </a:r>
          </a:p>
          <a:p>
            <a:r>
              <a:rPr lang="en-US" dirty="0" smtClean="0"/>
              <a:t>Directed (like directed statuses)</a:t>
            </a:r>
          </a:p>
          <a:p>
            <a:r>
              <a:rPr lang="en-US" dirty="0" smtClean="0"/>
              <a:t>Scalar</a:t>
            </a:r>
          </a:p>
          <a:p>
            <a:r>
              <a:rPr lang="en-US" dirty="0" smtClean="0"/>
              <a:t>Three types of networks: </a:t>
            </a:r>
            <a:r>
              <a:rPr lang="en-US" i="1" dirty="0" smtClean="0"/>
              <a:t>buddy</a:t>
            </a:r>
            <a:r>
              <a:rPr lang="en-US" dirty="0" smtClean="0"/>
              <a:t>, </a:t>
            </a:r>
            <a:r>
              <a:rPr lang="en-US" i="1" dirty="0" smtClean="0"/>
              <a:t>romance</a:t>
            </a:r>
            <a:r>
              <a:rPr lang="en-US" dirty="0" smtClean="0"/>
              <a:t>, and </a:t>
            </a:r>
            <a:r>
              <a:rPr lang="en-US" i="1" dirty="0" smtClean="0"/>
              <a:t>cool</a:t>
            </a:r>
            <a:endParaRPr lang="en-US" i="1"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962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733800"/>
            <a:ext cx="2540000" cy="2540000"/>
          </a:xfrm>
          <a:prstGeom prst="rect">
            <a:avLst/>
          </a:prstGeom>
        </p:spPr>
      </p:pic>
      <p:graphicFrame>
        <p:nvGraphicFramePr>
          <p:cNvPr id="6" name="Diagram 5"/>
          <p:cNvGraphicFramePr/>
          <p:nvPr>
            <p:extLst>
              <p:ext uri="{D42A27DB-BD31-4B8C-83A1-F6EECF244321}">
                <p14:modId xmlns:p14="http://schemas.microsoft.com/office/powerpoint/2010/main" val="581041796"/>
              </p:ext>
            </p:extLst>
          </p:nvPr>
        </p:nvGraphicFramePr>
        <p:xfrm>
          <a:off x="3239642" y="4038600"/>
          <a:ext cx="2971800" cy="1061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 6"/>
          <p:cNvGraphicFramePr/>
          <p:nvPr>
            <p:extLst>
              <p:ext uri="{D42A27DB-BD31-4B8C-83A1-F6EECF244321}">
                <p14:modId xmlns:p14="http://schemas.microsoft.com/office/powerpoint/2010/main" val="2534444594"/>
              </p:ext>
            </p:extLst>
          </p:nvPr>
        </p:nvGraphicFramePr>
        <p:xfrm>
          <a:off x="3048000" y="5181600"/>
          <a:ext cx="2971800" cy="106141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26402557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Networks</a:t>
            </a:r>
            <a:endParaRPr lang="en-US" dirty="0"/>
          </a:p>
        </p:txBody>
      </p:sp>
      <p:sp>
        <p:nvSpPr>
          <p:cNvPr id="3" name="Content Placeholder 2"/>
          <p:cNvSpPr>
            <a:spLocks noGrp="1"/>
          </p:cNvSpPr>
          <p:nvPr>
            <p:ph idx="1"/>
          </p:nvPr>
        </p:nvSpPr>
        <p:spPr/>
        <p:txBody>
          <a:bodyPr/>
          <a:lstStyle/>
          <a:p>
            <a:r>
              <a:rPr lang="en-US" dirty="0" smtClean="0"/>
              <a:t>Networks are another category of social state.</a:t>
            </a:r>
          </a:p>
          <a:p>
            <a:r>
              <a:rPr lang="en-US" dirty="0" smtClean="0"/>
              <a:t>Directed (like directed statuses)</a:t>
            </a:r>
          </a:p>
          <a:p>
            <a:r>
              <a:rPr lang="en-US" dirty="0" smtClean="0"/>
              <a:t>Scalar</a:t>
            </a:r>
          </a:p>
          <a:p>
            <a:r>
              <a:rPr lang="en-US" dirty="0" smtClean="0"/>
              <a:t>Three types of networks: </a:t>
            </a:r>
            <a:r>
              <a:rPr lang="en-US" i="1" dirty="0" smtClean="0"/>
              <a:t>buddy</a:t>
            </a:r>
            <a:r>
              <a:rPr lang="en-US" dirty="0" smtClean="0"/>
              <a:t>, </a:t>
            </a:r>
            <a:r>
              <a:rPr lang="en-US" i="1" dirty="0" smtClean="0"/>
              <a:t>romance</a:t>
            </a:r>
            <a:r>
              <a:rPr lang="en-US" dirty="0" smtClean="0"/>
              <a:t>, and </a:t>
            </a:r>
            <a:r>
              <a:rPr lang="en-US" i="1" dirty="0" smtClean="0"/>
              <a:t>cool</a:t>
            </a:r>
            <a:endParaRPr lang="en-US" i="1"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962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733800"/>
            <a:ext cx="2540000" cy="2540000"/>
          </a:xfrm>
          <a:prstGeom prst="rect">
            <a:avLst/>
          </a:prstGeom>
        </p:spPr>
      </p:pic>
      <p:graphicFrame>
        <p:nvGraphicFramePr>
          <p:cNvPr id="6" name="Diagram 5"/>
          <p:cNvGraphicFramePr/>
          <p:nvPr>
            <p:extLst>
              <p:ext uri="{D42A27DB-BD31-4B8C-83A1-F6EECF244321}">
                <p14:modId xmlns:p14="http://schemas.microsoft.com/office/powerpoint/2010/main" val="276345424"/>
              </p:ext>
            </p:extLst>
          </p:nvPr>
        </p:nvGraphicFramePr>
        <p:xfrm>
          <a:off x="3239642" y="4038600"/>
          <a:ext cx="2971800" cy="1061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 6"/>
          <p:cNvGraphicFramePr/>
          <p:nvPr>
            <p:extLst>
              <p:ext uri="{D42A27DB-BD31-4B8C-83A1-F6EECF244321}">
                <p14:modId xmlns:p14="http://schemas.microsoft.com/office/powerpoint/2010/main" val="543550496"/>
              </p:ext>
            </p:extLst>
          </p:nvPr>
        </p:nvGraphicFramePr>
        <p:xfrm>
          <a:off x="3048000" y="5181600"/>
          <a:ext cx="2971800" cy="106141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15258478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Networks</a:t>
            </a:r>
            <a:endParaRPr lang="en-US" dirty="0"/>
          </a:p>
        </p:txBody>
      </p:sp>
      <p:sp>
        <p:nvSpPr>
          <p:cNvPr id="3" name="Content Placeholder 2"/>
          <p:cNvSpPr>
            <a:spLocks noGrp="1"/>
          </p:cNvSpPr>
          <p:nvPr>
            <p:ph idx="1"/>
          </p:nvPr>
        </p:nvSpPr>
        <p:spPr/>
        <p:txBody>
          <a:bodyPr/>
          <a:lstStyle/>
          <a:p>
            <a:r>
              <a:rPr lang="en-US" dirty="0" smtClean="0"/>
              <a:t>Networks are another category of social state.</a:t>
            </a:r>
          </a:p>
          <a:p>
            <a:r>
              <a:rPr lang="en-US" dirty="0" smtClean="0"/>
              <a:t>Directed (like directed statuses)</a:t>
            </a:r>
          </a:p>
          <a:p>
            <a:r>
              <a:rPr lang="en-US" dirty="0" smtClean="0"/>
              <a:t>Scalar</a:t>
            </a:r>
          </a:p>
          <a:p>
            <a:r>
              <a:rPr lang="en-US" dirty="0" smtClean="0"/>
              <a:t>Three types of networks: </a:t>
            </a:r>
            <a:r>
              <a:rPr lang="en-US" i="1" dirty="0" smtClean="0"/>
              <a:t>buddy</a:t>
            </a:r>
            <a:r>
              <a:rPr lang="en-US" dirty="0" smtClean="0"/>
              <a:t>, </a:t>
            </a:r>
            <a:r>
              <a:rPr lang="en-US" i="1" dirty="0" smtClean="0"/>
              <a:t>romance</a:t>
            </a:r>
            <a:r>
              <a:rPr lang="en-US" dirty="0" smtClean="0"/>
              <a:t>, and </a:t>
            </a:r>
            <a:r>
              <a:rPr lang="en-US" i="1" dirty="0" smtClean="0"/>
              <a:t>cool</a:t>
            </a:r>
            <a:endParaRPr lang="en-US" i="1"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962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733800"/>
            <a:ext cx="2540000" cy="2540000"/>
          </a:xfrm>
          <a:prstGeom prst="rect">
            <a:avLst/>
          </a:prstGeom>
        </p:spPr>
      </p:pic>
      <p:graphicFrame>
        <p:nvGraphicFramePr>
          <p:cNvPr id="6" name="Diagram 5"/>
          <p:cNvGraphicFramePr/>
          <p:nvPr>
            <p:extLst>
              <p:ext uri="{D42A27DB-BD31-4B8C-83A1-F6EECF244321}">
                <p14:modId xmlns:p14="http://schemas.microsoft.com/office/powerpoint/2010/main" val="3988532328"/>
              </p:ext>
            </p:extLst>
          </p:nvPr>
        </p:nvGraphicFramePr>
        <p:xfrm>
          <a:off x="3048000" y="4038600"/>
          <a:ext cx="2971800" cy="1061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 6"/>
          <p:cNvGraphicFramePr/>
          <p:nvPr>
            <p:extLst>
              <p:ext uri="{D42A27DB-BD31-4B8C-83A1-F6EECF244321}">
                <p14:modId xmlns:p14="http://schemas.microsoft.com/office/powerpoint/2010/main" val="1895779683"/>
              </p:ext>
            </p:extLst>
          </p:nvPr>
        </p:nvGraphicFramePr>
        <p:xfrm>
          <a:off x="3048000" y="5181600"/>
          <a:ext cx="2971800" cy="106141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94606092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Networks</a:t>
            </a:r>
            <a:endParaRPr lang="en-US" dirty="0"/>
          </a:p>
        </p:txBody>
      </p:sp>
      <p:sp>
        <p:nvSpPr>
          <p:cNvPr id="3" name="Content Placeholder 2"/>
          <p:cNvSpPr>
            <a:spLocks noGrp="1"/>
          </p:cNvSpPr>
          <p:nvPr>
            <p:ph idx="1"/>
          </p:nvPr>
        </p:nvSpPr>
        <p:spPr/>
        <p:txBody>
          <a:bodyPr/>
          <a:lstStyle/>
          <a:p>
            <a:r>
              <a:rPr lang="en-US" dirty="0" smtClean="0"/>
              <a:t>Networks are another category of social state.</a:t>
            </a:r>
          </a:p>
          <a:p>
            <a:r>
              <a:rPr lang="en-US" dirty="0" smtClean="0"/>
              <a:t>Directed (like directed statuses)</a:t>
            </a:r>
          </a:p>
          <a:p>
            <a:r>
              <a:rPr lang="en-US" dirty="0" smtClean="0"/>
              <a:t>Scalar</a:t>
            </a:r>
          </a:p>
          <a:p>
            <a:r>
              <a:rPr lang="en-US" dirty="0" smtClean="0"/>
              <a:t>Three types of networks: </a:t>
            </a:r>
            <a:r>
              <a:rPr lang="en-US" i="1" dirty="0" smtClean="0"/>
              <a:t>buddy</a:t>
            </a:r>
            <a:r>
              <a:rPr lang="en-US" dirty="0" smtClean="0"/>
              <a:t>, </a:t>
            </a:r>
            <a:r>
              <a:rPr lang="en-US" i="1" dirty="0" smtClean="0"/>
              <a:t>romance</a:t>
            </a:r>
            <a:r>
              <a:rPr lang="en-US" dirty="0" smtClean="0"/>
              <a:t>, and </a:t>
            </a:r>
            <a:r>
              <a:rPr lang="en-US" i="1" dirty="0" smtClean="0"/>
              <a:t>cool</a:t>
            </a:r>
            <a:endParaRPr lang="en-US" i="1"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962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733800"/>
            <a:ext cx="2540000" cy="2540000"/>
          </a:xfrm>
          <a:prstGeom prst="rect">
            <a:avLst/>
          </a:prstGeom>
        </p:spPr>
      </p:pic>
      <p:graphicFrame>
        <p:nvGraphicFramePr>
          <p:cNvPr id="6" name="Diagram 5"/>
          <p:cNvGraphicFramePr/>
          <p:nvPr>
            <p:extLst>
              <p:ext uri="{D42A27DB-BD31-4B8C-83A1-F6EECF244321}">
                <p14:modId xmlns:p14="http://schemas.microsoft.com/office/powerpoint/2010/main" val="2215922782"/>
              </p:ext>
            </p:extLst>
          </p:nvPr>
        </p:nvGraphicFramePr>
        <p:xfrm>
          <a:off x="3239642" y="4038600"/>
          <a:ext cx="2971800" cy="1061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7" name="Diagram 6"/>
          <p:cNvGraphicFramePr/>
          <p:nvPr>
            <p:extLst>
              <p:ext uri="{D42A27DB-BD31-4B8C-83A1-F6EECF244321}">
                <p14:modId xmlns:p14="http://schemas.microsoft.com/office/powerpoint/2010/main" val="2567754655"/>
              </p:ext>
            </p:extLst>
          </p:nvPr>
        </p:nvGraphicFramePr>
        <p:xfrm>
          <a:off x="3276600" y="5029200"/>
          <a:ext cx="2590800" cy="151861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40389873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Relationships</a:t>
            </a:r>
            <a:endParaRPr lang="en-US" dirty="0"/>
          </a:p>
        </p:txBody>
      </p:sp>
      <p:sp>
        <p:nvSpPr>
          <p:cNvPr id="3" name="Content Placeholder 2"/>
          <p:cNvSpPr>
            <a:spLocks noGrp="1"/>
          </p:cNvSpPr>
          <p:nvPr>
            <p:ph idx="1"/>
          </p:nvPr>
        </p:nvSpPr>
        <p:spPr/>
        <p:txBody>
          <a:bodyPr/>
          <a:lstStyle/>
          <a:p>
            <a:r>
              <a:rPr lang="en-US" dirty="0" smtClean="0"/>
              <a:t>Relationships are yet another type of state!</a:t>
            </a:r>
          </a:p>
          <a:p>
            <a:r>
              <a:rPr lang="en-US" dirty="0" smtClean="0"/>
              <a:t>Directed AND reciprocal.</a:t>
            </a:r>
          </a:p>
          <a:p>
            <a:pPr lvl="1"/>
            <a:r>
              <a:rPr lang="en-US" dirty="0" smtClean="0"/>
              <a:t>If I am friends with you, you are friends with me.</a:t>
            </a:r>
          </a:p>
          <a:p>
            <a:r>
              <a:rPr lang="en-US" dirty="0" smtClean="0"/>
              <a:t>Boolean.</a:t>
            </a:r>
          </a:p>
          <a:p>
            <a:r>
              <a:rPr lang="en-US" i="1" dirty="0" smtClean="0"/>
              <a:t>Friends</a:t>
            </a:r>
            <a:r>
              <a:rPr lang="en-US" dirty="0" smtClean="0"/>
              <a:t>, </a:t>
            </a:r>
            <a:r>
              <a:rPr lang="en-US" i="1" dirty="0" smtClean="0"/>
              <a:t>Dating</a:t>
            </a:r>
            <a:r>
              <a:rPr lang="en-US" dirty="0" smtClean="0"/>
              <a:t>, and </a:t>
            </a:r>
            <a:r>
              <a:rPr lang="en-US" i="1" dirty="0" smtClean="0"/>
              <a:t>Enemies</a:t>
            </a:r>
          </a:p>
          <a:p>
            <a:endParaRPr lang="en-US" dirty="0" smtClean="0"/>
          </a:p>
        </p:txBody>
      </p:sp>
    </p:spTree>
    <p:extLst>
      <p:ext uri="{BB962C8B-B14F-4D97-AF65-F5344CB8AC3E}">
        <p14:creationId xmlns:p14="http://schemas.microsoft.com/office/powerpoint/2010/main" val="137812229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Relationships</a:t>
            </a:r>
            <a:endParaRPr lang="en-US" dirty="0"/>
          </a:p>
        </p:txBody>
      </p:sp>
      <p:sp>
        <p:nvSpPr>
          <p:cNvPr id="3" name="Content Placeholder 2"/>
          <p:cNvSpPr>
            <a:spLocks noGrp="1"/>
          </p:cNvSpPr>
          <p:nvPr>
            <p:ph idx="1"/>
          </p:nvPr>
        </p:nvSpPr>
        <p:spPr/>
        <p:txBody>
          <a:bodyPr/>
          <a:lstStyle/>
          <a:p>
            <a:r>
              <a:rPr lang="en-US" dirty="0" smtClean="0"/>
              <a:t>Relationships are yet another type of state!</a:t>
            </a:r>
          </a:p>
          <a:p>
            <a:r>
              <a:rPr lang="en-US" dirty="0" smtClean="0"/>
              <a:t>Directed AND reciprocal.</a:t>
            </a:r>
          </a:p>
          <a:p>
            <a:pPr lvl="1"/>
            <a:r>
              <a:rPr lang="en-US" dirty="0" smtClean="0"/>
              <a:t>If I am friends with you, you are friends with me.</a:t>
            </a:r>
          </a:p>
          <a:p>
            <a:r>
              <a:rPr lang="en-US" dirty="0" smtClean="0"/>
              <a:t>Boolean.</a:t>
            </a:r>
          </a:p>
          <a:p>
            <a:r>
              <a:rPr lang="en-US" i="1" dirty="0" smtClean="0"/>
              <a:t>Friends</a:t>
            </a:r>
            <a:r>
              <a:rPr lang="en-US" dirty="0" smtClean="0"/>
              <a:t>, </a:t>
            </a:r>
            <a:r>
              <a:rPr lang="en-US" i="1" dirty="0" smtClean="0"/>
              <a:t>Dating</a:t>
            </a:r>
            <a:r>
              <a:rPr lang="en-US" dirty="0" smtClean="0"/>
              <a:t>, and </a:t>
            </a:r>
            <a:r>
              <a:rPr lang="en-US" i="1" dirty="0" smtClean="0"/>
              <a:t>Enemies</a:t>
            </a:r>
          </a:p>
          <a:p>
            <a:endParaRPr lang="en-US" dirty="0" smtClean="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41148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3860800"/>
            <a:ext cx="2540000" cy="2540000"/>
          </a:xfrm>
          <a:prstGeom prst="rect">
            <a:avLst/>
          </a:prstGeom>
        </p:spPr>
      </p:pic>
      <p:sp>
        <p:nvSpPr>
          <p:cNvPr id="11" name="Left-Right Arrow 10"/>
          <p:cNvSpPr/>
          <p:nvPr/>
        </p:nvSpPr>
        <p:spPr>
          <a:xfrm>
            <a:off x="3200400" y="4800600"/>
            <a:ext cx="2971800" cy="1219200"/>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ln>
                  <a:solidFill>
                    <a:srgbClr val="000000"/>
                  </a:solidFill>
                </a:ln>
              </a:rPr>
              <a:t>Friends</a:t>
            </a:r>
            <a:endParaRPr lang="en-US" dirty="0">
              <a:ln>
                <a:solidFill>
                  <a:srgbClr val="000000"/>
                </a:solidFill>
              </a:ln>
            </a:endParaRPr>
          </a:p>
        </p:txBody>
      </p:sp>
    </p:spTree>
    <p:extLst>
      <p:ext uri="{BB962C8B-B14F-4D97-AF65-F5344CB8AC3E}">
        <p14:creationId xmlns:p14="http://schemas.microsoft.com/office/powerpoint/2010/main" val="80673909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smtClean="0"/>
              <a:t>The Social State: Cultural Knowledge Base</a:t>
            </a:r>
            <a:endParaRPr lang="en-US" dirty="0"/>
          </a:p>
        </p:txBody>
      </p:sp>
      <p:sp>
        <p:nvSpPr>
          <p:cNvPr id="3" name="Content Placeholder 2"/>
          <p:cNvSpPr>
            <a:spLocks noGrp="1"/>
          </p:cNvSpPr>
          <p:nvPr>
            <p:ph idx="1"/>
          </p:nvPr>
        </p:nvSpPr>
        <p:spPr/>
        <p:txBody>
          <a:bodyPr/>
          <a:lstStyle/>
          <a:p>
            <a:r>
              <a:rPr lang="en-US" dirty="0" smtClean="0"/>
              <a:t>There’s also the Cultural Knowledge Base (CKB)</a:t>
            </a:r>
          </a:p>
        </p:txBody>
      </p:sp>
    </p:spTree>
    <p:extLst>
      <p:ext uri="{BB962C8B-B14F-4D97-AF65-F5344CB8AC3E}">
        <p14:creationId xmlns:p14="http://schemas.microsoft.com/office/powerpoint/2010/main" val="8715698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Models can be Very Powerful</a:t>
            </a:r>
            <a:endParaRPr lang="en-US" dirty="0"/>
          </a:p>
        </p:txBody>
      </p:sp>
      <p:pic>
        <p:nvPicPr>
          <p:cNvPr id="6" name="Content Placeholder 5" descr="screen568x568.jpeg"/>
          <p:cNvPicPr>
            <a:picLocks noGrp="1" noChangeAspect="1"/>
          </p:cNvPicPr>
          <p:nvPr>
            <p:ph idx="1"/>
          </p:nvPr>
        </p:nvPicPr>
        <p:blipFill>
          <a:blip r:embed="rId3">
            <a:extLst>
              <a:ext uri="{28A0092B-C50C-407E-A947-70E740481C1C}">
                <a14:useLocalDpi xmlns:a14="http://schemas.microsoft.com/office/drawing/2010/main" val="0"/>
              </a:ext>
            </a:extLst>
          </a:blip>
          <a:srcRect l="4180" r="4180"/>
          <a:stretch>
            <a:fillRect/>
          </a:stretch>
        </p:blipFill>
        <p:spPr/>
      </p:pic>
    </p:spTree>
    <p:extLst>
      <p:ext uri="{BB962C8B-B14F-4D97-AF65-F5344CB8AC3E}">
        <p14:creationId xmlns:p14="http://schemas.microsoft.com/office/powerpoint/2010/main" val="314853616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smtClean="0"/>
              <a:t>The Social State: Cultural Knowledge Base</a:t>
            </a:r>
            <a:endParaRPr lang="en-US" dirty="0"/>
          </a:p>
        </p:txBody>
      </p:sp>
      <p:sp>
        <p:nvSpPr>
          <p:cNvPr id="3" name="Content Placeholder 2"/>
          <p:cNvSpPr>
            <a:spLocks noGrp="1"/>
          </p:cNvSpPr>
          <p:nvPr>
            <p:ph idx="1"/>
          </p:nvPr>
        </p:nvSpPr>
        <p:spPr/>
        <p:txBody>
          <a:bodyPr/>
          <a:lstStyle/>
          <a:p>
            <a:r>
              <a:rPr lang="en-US" dirty="0" smtClean="0"/>
              <a:t>There’s also the Cultural Knowledge Base (CKB)</a:t>
            </a:r>
          </a:p>
          <a:p>
            <a:r>
              <a:rPr lang="en-US" dirty="0" smtClean="0"/>
              <a:t>Full of “things” (roses, samurai swords, math books).</a:t>
            </a:r>
          </a:p>
          <a:p>
            <a:endParaRPr lang="en-US" dirty="0" smtClean="0"/>
          </a:p>
        </p:txBody>
      </p:sp>
    </p:spTree>
    <p:extLst>
      <p:ext uri="{BB962C8B-B14F-4D97-AF65-F5344CB8AC3E}">
        <p14:creationId xmlns:p14="http://schemas.microsoft.com/office/powerpoint/2010/main" val="9295447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smtClean="0"/>
              <a:t>The Social State: Cultural Knowledge Base</a:t>
            </a:r>
            <a:endParaRPr lang="en-US" dirty="0"/>
          </a:p>
        </p:txBody>
      </p:sp>
      <p:sp>
        <p:nvSpPr>
          <p:cNvPr id="3" name="Content Placeholder 2"/>
          <p:cNvSpPr>
            <a:spLocks noGrp="1"/>
          </p:cNvSpPr>
          <p:nvPr>
            <p:ph idx="1"/>
          </p:nvPr>
        </p:nvSpPr>
        <p:spPr/>
        <p:txBody>
          <a:bodyPr/>
          <a:lstStyle/>
          <a:p>
            <a:r>
              <a:rPr lang="en-US" dirty="0" smtClean="0"/>
              <a:t>There’s also the Cultural Knowledge Base (CKB)</a:t>
            </a:r>
          </a:p>
          <a:p>
            <a:r>
              <a:rPr lang="en-US" dirty="0" smtClean="0"/>
              <a:t>Full of “things” (roses, samurai swords, math books).</a:t>
            </a:r>
          </a:p>
          <a:p>
            <a:r>
              <a:rPr lang="en-US" dirty="0" smtClean="0"/>
              <a:t>Each thing has an objective truth attached to them.</a:t>
            </a:r>
          </a:p>
          <a:p>
            <a:pPr lvl="1"/>
            <a:r>
              <a:rPr lang="en-US" dirty="0" smtClean="0"/>
              <a:t>Roses *are* romantic. Samurai swords *are* cool.</a:t>
            </a:r>
          </a:p>
        </p:txBody>
      </p:sp>
    </p:spTree>
    <p:extLst>
      <p:ext uri="{BB962C8B-B14F-4D97-AF65-F5344CB8AC3E}">
        <p14:creationId xmlns:p14="http://schemas.microsoft.com/office/powerpoint/2010/main" val="258148307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smtClean="0"/>
              <a:t>The Social State: Cultural Knowledge Base</a:t>
            </a:r>
            <a:endParaRPr lang="en-US" dirty="0"/>
          </a:p>
        </p:txBody>
      </p:sp>
      <p:sp>
        <p:nvSpPr>
          <p:cNvPr id="3" name="Content Placeholder 2"/>
          <p:cNvSpPr>
            <a:spLocks noGrp="1"/>
          </p:cNvSpPr>
          <p:nvPr>
            <p:ph idx="1"/>
          </p:nvPr>
        </p:nvSpPr>
        <p:spPr/>
        <p:txBody>
          <a:bodyPr/>
          <a:lstStyle/>
          <a:p>
            <a:r>
              <a:rPr lang="en-US" dirty="0" smtClean="0"/>
              <a:t>There’s also the Cultural Knowledge Base (CKB)</a:t>
            </a:r>
          </a:p>
          <a:p>
            <a:r>
              <a:rPr lang="en-US" dirty="0" smtClean="0"/>
              <a:t>Full of “things” (roses, samurai swords, math books).</a:t>
            </a:r>
          </a:p>
          <a:p>
            <a:r>
              <a:rPr lang="en-US" dirty="0" smtClean="0"/>
              <a:t>Each thing has an objective truth attached to them.</a:t>
            </a:r>
          </a:p>
          <a:p>
            <a:pPr lvl="1"/>
            <a:r>
              <a:rPr lang="en-US" dirty="0" smtClean="0"/>
              <a:t>Roses *are* romantic. Samurai swords *are* cool.</a:t>
            </a:r>
          </a:p>
          <a:p>
            <a:r>
              <a:rPr lang="en-US" dirty="0" smtClean="0"/>
              <a:t>Characters have individual opinions.</a:t>
            </a:r>
          </a:p>
          <a:p>
            <a:pPr lvl="1"/>
            <a:r>
              <a:rPr lang="en-US" dirty="0" smtClean="0"/>
              <a:t>Someone may dislike swords, even though they accept the gestalt understands them to be awesome.</a:t>
            </a:r>
          </a:p>
        </p:txBody>
      </p:sp>
    </p:spTree>
    <p:extLst>
      <p:ext uri="{BB962C8B-B14F-4D97-AF65-F5344CB8AC3E}">
        <p14:creationId xmlns:p14="http://schemas.microsoft.com/office/powerpoint/2010/main" val="289656580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History</a:t>
            </a:r>
            <a:endParaRPr lang="en-US" dirty="0"/>
          </a:p>
        </p:txBody>
      </p:sp>
      <p:sp>
        <p:nvSpPr>
          <p:cNvPr id="3" name="Content Placeholder 2"/>
          <p:cNvSpPr>
            <a:spLocks noGrp="1"/>
          </p:cNvSpPr>
          <p:nvPr>
            <p:ph idx="1"/>
          </p:nvPr>
        </p:nvSpPr>
        <p:spPr/>
        <p:txBody>
          <a:bodyPr/>
          <a:lstStyle/>
          <a:p>
            <a:r>
              <a:rPr lang="en-US" dirty="0" smtClean="0"/>
              <a:t>One of the greatest indicators of present behavior is past behavior.</a:t>
            </a:r>
          </a:p>
        </p:txBody>
      </p:sp>
    </p:spTree>
    <p:extLst>
      <p:ext uri="{BB962C8B-B14F-4D97-AF65-F5344CB8AC3E}">
        <p14:creationId xmlns:p14="http://schemas.microsoft.com/office/powerpoint/2010/main" val="360459371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History</a:t>
            </a:r>
            <a:endParaRPr lang="en-US" dirty="0"/>
          </a:p>
        </p:txBody>
      </p:sp>
      <p:sp>
        <p:nvSpPr>
          <p:cNvPr id="3" name="Content Placeholder 2"/>
          <p:cNvSpPr>
            <a:spLocks noGrp="1"/>
          </p:cNvSpPr>
          <p:nvPr>
            <p:ph idx="1"/>
          </p:nvPr>
        </p:nvSpPr>
        <p:spPr/>
        <p:txBody>
          <a:bodyPr/>
          <a:lstStyle/>
          <a:p>
            <a:r>
              <a:rPr lang="en-US" dirty="0" smtClean="0"/>
              <a:t>One of the greatest indicators of present behavior is past behavior.</a:t>
            </a:r>
          </a:p>
          <a:p>
            <a:r>
              <a:rPr lang="en-US" dirty="0" smtClean="0"/>
              <a:t>Characters remember past actions of other characters (and past relationships, statuses, etc.) and use that to inform their behavior.</a:t>
            </a:r>
          </a:p>
        </p:txBody>
      </p:sp>
    </p:spTree>
    <p:extLst>
      <p:ext uri="{BB962C8B-B14F-4D97-AF65-F5344CB8AC3E}">
        <p14:creationId xmlns:p14="http://schemas.microsoft.com/office/powerpoint/2010/main" val="276146320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History</a:t>
            </a:r>
            <a:endParaRPr lang="en-US" dirty="0"/>
          </a:p>
        </p:txBody>
      </p:sp>
      <p:sp>
        <p:nvSpPr>
          <p:cNvPr id="3" name="Content Placeholder 2"/>
          <p:cNvSpPr>
            <a:spLocks noGrp="1"/>
          </p:cNvSpPr>
          <p:nvPr>
            <p:ph idx="1"/>
          </p:nvPr>
        </p:nvSpPr>
        <p:spPr/>
        <p:txBody>
          <a:bodyPr/>
          <a:lstStyle/>
          <a:p>
            <a:r>
              <a:rPr lang="en-US" dirty="0" smtClean="0"/>
              <a:t>One of the greatest indicators of present behavior is past behavior.</a:t>
            </a:r>
          </a:p>
          <a:p>
            <a:r>
              <a:rPr lang="en-US" dirty="0" smtClean="0"/>
              <a:t>Characters remember past actions of other characters (and past relationships, statuses, etc.) and use that to inform their behavior.</a:t>
            </a:r>
          </a:p>
          <a:p>
            <a:r>
              <a:rPr lang="en-US" dirty="0" smtClean="0"/>
              <a:t>Useful for a variety of situations, including…</a:t>
            </a:r>
          </a:p>
          <a:p>
            <a:pPr lvl="1"/>
            <a:r>
              <a:rPr lang="en-US" dirty="0" smtClean="0"/>
              <a:t>Hesitant to befriend your bully.</a:t>
            </a:r>
          </a:p>
          <a:p>
            <a:pPr lvl="1"/>
            <a:r>
              <a:rPr lang="en-US" dirty="0" smtClean="0"/>
              <a:t>Might not want to date someone who used to date your best friend.</a:t>
            </a:r>
          </a:p>
        </p:txBody>
      </p:sp>
    </p:spTree>
    <p:extLst>
      <p:ext uri="{BB962C8B-B14F-4D97-AF65-F5344CB8AC3E}">
        <p14:creationId xmlns:p14="http://schemas.microsoft.com/office/powerpoint/2010/main" val="316838140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Social State: History</a:t>
            </a:r>
            <a:endParaRPr lang="en-US" dirty="0"/>
          </a:p>
        </p:txBody>
      </p:sp>
      <p:sp>
        <p:nvSpPr>
          <p:cNvPr id="3" name="Content Placeholder 2"/>
          <p:cNvSpPr>
            <a:spLocks noGrp="1"/>
          </p:cNvSpPr>
          <p:nvPr>
            <p:ph idx="1"/>
          </p:nvPr>
        </p:nvSpPr>
        <p:spPr/>
        <p:txBody>
          <a:bodyPr/>
          <a:lstStyle/>
          <a:p>
            <a:r>
              <a:rPr lang="en-US" dirty="0" smtClean="0"/>
              <a:t>One of the greatest indicators of present behavior is past behavior.</a:t>
            </a:r>
          </a:p>
          <a:p>
            <a:r>
              <a:rPr lang="en-US" dirty="0" smtClean="0"/>
              <a:t>Characters remember past actions of other characters (and past relationships, statuses, etc.) and use that to inform their behavior.</a:t>
            </a:r>
          </a:p>
          <a:p>
            <a:r>
              <a:rPr lang="en-US" dirty="0" smtClean="0"/>
              <a:t>Useful for a variety of situations, including…</a:t>
            </a:r>
          </a:p>
          <a:p>
            <a:pPr lvl="1"/>
            <a:r>
              <a:rPr lang="en-US" dirty="0" smtClean="0"/>
              <a:t>Hesitant to befriend your bully.</a:t>
            </a:r>
          </a:p>
          <a:p>
            <a:pPr lvl="1"/>
            <a:r>
              <a:rPr lang="en-US" dirty="0" smtClean="0"/>
              <a:t>Might not want to date someone who used to date your best friend.</a:t>
            </a:r>
          </a:p>
          <a:p>
            <a:pPr lvl="2"/>
            <a:r>
              <a:rPr lang="en-US" dirty="0" smtClean="0"/>
              <a:t>Especially if you have the trait </a:t>
            </a:r>
            <a:r>
              <a:rPr lang="en-US" i="1" dirty="0" smtClean="0"/>
              <a:t>loyal</a:t>
            </a:r>
            <a:r>
              <a:rPr lang="en-US" dirty="0" smtClean="0"/>
              <a:t>.</a:t>
            </a:r>
            <a:endParaRPr lang="en-US" dirty="0"/>
          </a:p>
        </p:txBody>
      </p:sp>
    </p:spTree>
    <p:extLst>
      <p:ext uri="{BB962C8B-B14F-4D97-AF65-F5344CB8AC3E}">
        <p14:creationId xmlns:p14="http://schemas.microsoft.com/office/powerpoint/2010/main" val="4182376057"/>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 Rules</a:t>
            </a:r>
            <a:endParaRPr lang="en-US" dirty="0"/>
          </a:p>
        </p:txBody>
      </p:sp>
      <p:sp>
        <p:nvSpPr>
          <p:cNvPr id="3" name="Content Placeholder 2"/>
          <p:cNvSpPr>
            <a:spLocks noGrp="1"/>
          </p:cNvSpPr>
          <p:nvPr>
            <p:ph idx="1"/>
          </p:nvPr>
        </p:nvSpPr>
        <p:spPr/>
        <p:txBody>
          <a:bodyPr/>
          <a:lstStyle/>
          <a:p>
            <a:r>
              <a:rPr lang="en-US" dirty="0" smtClean="0"/>
              <a:t>We are now all masters of the social state.</a:t>
            </a:r>
          </a:p>
        </p:txBody>
      </p:sp>
    </p:spTree>
    <p:extLst>
      <p:ext uri="{BB962C8B-B14F-4D97-AF65-F5344CB8AC3E}">
        <p14:creationId xmlns:p14="http://schemas.microsoft.com/office/powerpoint/2010/main" val="327277314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 Rules</a:t>
            </a:r>
            <a:endParaRPr lang="en-US" dirty="0"/>
          </a:p>
        </p:txBody>
      </p:sp>
      <p:sp>
        <p:nvSpPr>
          <p:cNvPr id="3" name="Content Placeholder 2"/>
          <p:cNvSpPr>
            <a:spLocks noGrp="1"/>
          </p:cNvSpPr>
          <p:nvPr>
            <p:ph idx="1"/>
          </p:nvPr>
        </p:nvSpPr>
        <p:spPr/>
        <p:txBody>
          <a:bodyPr/>
          <a:lstStyle/>
          <a:p>
            <a:r>
              <a:rPr lang="en-US" dirty="0" smtClean="0"/>
              <a:t>We are now all masters of the social state.</a:t>
            </a:r>
          </a:p>
          <a:p>
            <a:r>
              <a:rPr lang="en-US" dirty="0" smtClean="0"/>
              <a:t>But how to use it?</a:t>
            </a:r>
          </a:p>
        </p:txBody>
      </p:sp>
    </p:spTree>
    <p:extLst>
      <p:ext uri="{BB962C8B-B14F-4D97-AF65-F5344CB8AC3E}">
        <p14:creationId xmlns:p14="http://schemas.microsoft.com/office/powerpoint/2010/main" val="95904389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Influence Rules</a:t>
            </a:r>
            <a:endParaRPr lang="en-US" dirty="0"/>
          </a:p>
        </p:txBody>
      </p:sp>
      <p:sp>
        <p:nvSpPr>
          <p:cNvPr id="3" name="Content Placeholder 2"/>
          <p:cNvSpPr>
            <a:spLocks noGrp="1"/>
          </p:cNvSpPr>
          <p:nvPr>
            <p:ph idx="1"/>
          </p:nvPr>
        </p:nvSpPr>
        <p:spPr/>
        <p:txBody>
          <a:bodyPr/>
          <a:lstStyle/>
          <a:p>
            <a:r>
              <a:rPr lang="en-US" dirty="0" smtClean="0"/>
              <a:t>We are now all masters of the social state.</a:t>
            </a:r>
          </a:p>
          <a:p>
            <a:r>
              <a:rPr lang="en-US" dirty="0" smtClean="0"/>
              <a:t>But how to use it?</a:t>
            </a:r>
          </a:p>
          <a:p>
            <a:r>
              <a:rPr lang="en-US" dirty="0" smtClean="0"/>
              <a:t>Let’s write some influence rules!</a:t>
            </a:r>
          </a:p>
        </p:txBody>
      </p:sp>
    </p:spTree>
    <p:extLst>
      <p:ext uri="{BB962C8B-B14F-4D97-AF65-F5344CB8AC3E}">
        <p14:creationId xmlns:p14="http://schemas.microsoft.com/office/powerpoint/2010/main" val="40847259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 Models can be Simple!</a:t>
            </a:r>
            <a:endParaRPr lang="en-US" dirty="0"/>
          </a:p>
        </p:txBody>
      </p:sp>
      <p:pic>
        <p:nvPicPr>
          <p:cNvPr id="4" name="Content Placeholder 3" descr="pong-animation-bruno-bougie.gif"/>
          <p:cNvPicPr>
            <a:picLocks noGrp="1" noChangeAspect="1"/>
          </p:cNvPicPr>
          <p:nvPr>
            <p:ph idx="1"/>
          </p:nvPr>
        </p:nvPicPr>
        <p:blipFill>
          <a:blip r:embed="rId3">
            <a:extLst>
              <a:ext uri="{28A0092B-C50C-407E-A947-70E740481C1C}">
                <a14:useLocalDpi xmlns:a14="http://schemas.microsoft.com/office/drawing/2010/main" val="0"/>
              </a:ext>
            </a:extLst>
          </a:blip>
          <a:srcRect t="5612" b="5612"/>
          <a:stretch>
            <a:fillRect/>
          </a:stretch>
        </p:blipFill>
        <p:spPr/>
      </p:pic>
    </p:spTree>
    <p:extLst>
      <p:ext uri="{BB962C8B-B14F-4D97-AF65-F5344CB8AC3E}">
        <p14:creationId xmlns:p14="http://schemas.microsoft.com/office/powerpoint/2010/main" val="300569177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Anatomy of an Influence Rule</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pPr marL="0" indent="0" algn="ctr">
              <a:buNone/>
            </a:pPr>
            <a:r>
              <a:rPr lang="en-US" dirty="0"/>
              <a:t>	</a:t>
            </a:r>
            <a:r>
              <a:rPr lang="en-US" dirty="0" smtClean="0"/>
              <a:t>LHS </a:t>
            </a:r>
            <a:r>
              <a:rPr lang="en-US" dirty="0" smtClean="0">
                <a:sym typeface="Wingdings"/>
              </a:rPr>
              <a:t> RHS</a:t>
            </a:r>
            <a:endParaRPr lang="en-US" dirty="0" smtClean="0"/>
          </a:p>
        </p:txBody>
      </p:sp>
    </p:spTree>
    <p:extLst>
      <p:ext uri="{BB962C8B-B14F-4D97-AF65-F5344CB8AC3E}">
        <p14:creationId xmlns:p14="http://schemas.microsoft.com/office/powerpoint/2010/main" val="26715254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Anatomy of an Influence Rule</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pPr marL="0" indent="0" algn="ctr">
              <a:buNone/>
            </a:pPr>
            <a:r>
              <a:rPr lang="en-US" dirty="0"/>
              <a:t>	</a:t>
            </a:r>
            <a:r>
              <a:rPr lang="en-US" dirty="0" smtClean="0"/>
              <a:t>LHS </a:t>
            </a:r>
          </a:p>
          <a:p>
            <a:pPr marL="0" indent="0" algn="ctr">
              <a:buNone/>
            </a:pPr>
            <a:r>
              <a:rPr lang="en-US" dirty="0" smtClean="0">
                <a:sym typeface="Wingdings"/>
              </a:rPr>
              <a:t></a:t>
            </a:r>
          </a:p>
          <a:p>
            <a:pPr marL="0" indent="0" algn="ctr">
              <a:buNone/>
            </a:pPr>
            <a:r>
              <a:rPr lang="en-US" dirty="0" smtClean="0">
                <a:sym typeface="Wingdings"/>
              </a:rPr>
              <a:t> RHS</a:t>
            </a:r>
            <a:endParaRPr lang="en-US" dirty="0" smtClean="0"/>
          </a:p>
        </p:txBody>
      </p:sp>
    </p:spTree>
    <p:extLst>
      <p:ext uri="{BB962C8B-B14F-4D97-AF65-F5344CB8AC3E}">
        <p14:creationId xmlns:p14="http://schemas.microsoft.com/office/powerpoint/2010/main" val="2994781785"/>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Anatomy of an Influence Rule</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pPr marL="0" indent="0" algn="ctr">
              <a:buNone/>
            </a:pPr>
            <a:r>
              <a:rPr lang="en-US" dirty="0"/>
              <a:t>	</a:t>
            </a:r>
            <a:r>
              <a:rPr lang="en-US" dirty="0" smtClean="0"/>
              <a:t>[Predicate_1] &amp;&amp; [Predicate_2] …[</a:t>
            </a:r>
            <a:r>
              <a:rPr lang="en-US" dirty="0" err="1" smtClean="0"/>
              <a:t>Predicate_x</a:t>
            </a:r>
            <a:r>
              <a:rPr lang="en-US" dirty="0" smtClean="0"/>
              <a:t>] </a:t>
            </a:r>
          </a:p>
          <a:p>
            <a:pPr marL="0" indent="0" algn="ctr">
              <a:buNone/>
            </a:pPr>
            <a:r>
              <a:rPr lang="en-US" dirty="0" smtClean="0">
                <a:sym typeface="Wingdings"/>
              </a:rPr>
              <a:t> </a:t>
            </a:r>
          </a:p>
          <a:p>
            <a:pPr marL="0" indent="0" algn="ctr">
              <a:buNone/>
            </a:pPr>
            <a:r>
              <a:rPr lang="en-US" dirty="0" smtClean="0">
                <a:sym typeface="Wingdings"/>
              </a:rPr>
              <a:t>RHS</a:t>
            </a:r>
            <a:endParaRPr lang="en-US" dirty="0" smtClean="0"/>
          </a:p>
        </p:txBody>
      </p:sp>
    </p:spTree>
    <p:extLst>
      <p:ext uri="{BB962C8B-B14F-4D97-AF65-F5344CB8AC3E}">
        <p14:creationId xmlns:p14="http://schemas.microsoft.com/office/powerpoint/2010/main" val="2609469306"/>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Anatomy of an Influence Rule</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pPr marL="0" indent="0" algn="ctr">
              <a:buNone/>
            </a:pPr>
            <a:r>
              <a:rPr lang="en-US" dirty="0"/>
              <a:t>	[Predicate_1] &amp;&amp; [Predicate_2] …[</a:t>
            </a:r>
            <a:r>
              <a:rPr lang="en-US" dirty="0" err="1"/>
              <a:t>Predicate_x</a:t>
            </a:r>
            <a:r>
              <a:rPr lang="en-US" dirty="0"/>
              <a:t>] </a:t>
            </a:r>
          </a:p>
          <a:p>
            <a:pPr marL="0" indent="0" algn="ctr">
              <a:buNone/>
            </a:pPr>
            <a:r>
              <a:rPr lang="en-US" dirty="0" smtClean="0">
                <a:sym typeface="Wingdings"/>
              </a:rPr>
              <a:t> </a:t>
            </a:r>
          </a:p>
          <a:p>
            <a:pPr marL="0" indent="0" algn="ctr">
              <a:buNone/>
            </a:pPr>
            <a:r>
              <a:rPr lang="en-US" dirty="0" smtClean="0">
                <a:sym typeface="Wingdings"/>
              </a:rPr>
              <a:t>[Volition to change, and by how much]</a:t>
            </a:r>
            <a:endParaRPr lang="en-US" dirty="0" smtClean="0"/>
          </a:p>
        </p:txBody>
      </p:sp>
    </p:spTree>
    <p:extLst>
      <p:ext uri="{BB962C8B-B14F-4D97-AF65-F5344CB8AC3E}">
        <p14:creationId xmlns:p14="http://schemas.microsoft.com/office/powerpoint/2010/main" val="215424009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Little Easier on the Eyes</a:t>
            </a:r>
            <a:endParaRPr lang="en-US" dirty="0"/>
          </a:p>
        </p:txBody>
      </p:sp>
      <p:pic>
        <p:nvPicPr>
          <p:cNvPr id="6" name="Content Placeholder 5" descr="Screen Shot 2015-04-26 at 11.35.59 PM.png"/>
          <p:cNvPicPr>
            <a:picLocks noGrp="1" noChangeAspect="1"/>
          </p:cNvPicPr>
          <p:nvPr>
            <p:ph idx="1"/>
          </p:nvPr>
        </p:nvPicPr>
        <p:blipFill>
          <a:blip r:embed="rId3">
            <a:extLst>
              <a:ext uri="{28A0092B-C50C-407E-A947-70E740481C1C}">
                <a14:useLocalDpi xmlns:a14="http://schemas.microsoft.com/office/drawing/2010/main" val="0"/>
              </a:ext>
            </a:extLst>
          </a:blip>
          <a:srcRect t="-8228" b="-8228"/>
          <a:stretch>
            <a:fillRect/>
          </a:stretch>
        </p:blipFill>
        <p:spPr/>
      </p:pic>
    </p:spTree>
    <p:extLst>
      <p:ext uri="{BB962C8B-B14F-4D97-AF65-F5344CB8AC3E}">
        <p14:creationId xmlns:p14="http://schemas.microsoft.com/office/powerpoint/2010/main" val="273244760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Predicates</a:t>
            </a:r>
            <a:endParaRPr lang="en-US" dirty="0"/>
          </a:p>
        </p:txBody>
      </p:sp>
      <p:sp>
        <p:nvSpPr>
          <p:cNvPr id="3" name="Content Placeholder 2"/>
          <p:cNvSpPr>
            <a:spLocks noGrp="1"/>
          </p:cNvSpPr>
          <p:nvPr>
            <p:ph idx="1"/>
          </p:nvPr>
        </p:nvSpPr>
        <p:spPr/>
        <p:txBody>
          <a:bodyPr/>
          <a:lstStyle/>
          <a:p>
            <a:r>
              <a:rPr lang="en-US" dirty="0" smtClean="0"/>
              <a:t>So, predicates are a pretty important part of these rules.</a:t>
            </a:r>
          </a:p>
          <a:p>
            <a:r>
              <a:rPr lang="en-US" dirty="0" smtClean="0"/>
              <a:t>Each predicate is essentially one ‘check’ against the social state.</a:t>
            </a:r>
          </a:p>
          <a:p>
            <a:pPr lvl="1"/>
            <a:r>
              <a:rPr lang="en-US" dirty="0" smtClean="0"/>
              <a:t>Are two characters dating?</a:t>
            </a:r>
          </a:p>
          <a:p>
            <a:pPr lvl="1"/>
            <a:r>
              <a:rPr lang="en-US" dirty="0" smtClean="0"/>
              <a:t>Is this character angry at the other character?</a:t>
            </a:r>
          </a:p>
          <a:p>
            <a:pPr lvl="1"/>
            <a:r>
              <a:rPr lang="en-US" dirty="0" smtClean="0"/>
              <a:t>Does this character have a romance value greater than 80 towards this other character?</a:t>
            </a:r>
          </a:p>
          <a:p>
            <a:endParaRPr lang="en-US" dirty="0"/>
          </a:p>
          <a:p>
            <a:endParaRPr lang="en-US" dirty="0" smtClean="0"/>
          </a:p>
          <a:p>
            <a:pPr marL="0" indent="0" algn="ctr">
              <a:buNone/>
            </a:pPr>
            <a:r>
              <a:rPr lang="en-US" dirty="0"/>
              <a:t>	</a:t>
            </a:r>
            <a:endParaRPr lang="en-US" dirty="0" smtClean="0"/>
          </a:p>
        </p:txBody>
      </p:sp>
    </p:spTree>
    <p:extLst>
      <p:ext uri="{BB962C8B-B14F-4D97-AF65-F5344CB8AC3E}">
        <p14:creationId xmlns:p14="http://schemas.microsoft.com/office/powerpoint/2010/main" val="144750011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Simple Rule</a:t>
            </a:r>
            <a:endParaRPr lang="en-US" dirty="0"/>
          </a:p>
        </p:txBody>
      </p:sp>
      <p:sp>
        <p:nvSpPr>
          <p:cNvPr id="3" name="Content Placeholder 2"/>
          <p:cNvSpPr>
            <a:spLocks noGrp="1"/>
          </p:cNvSpPr>
          <p:nvPr>
            <p:ph idx="1"/>
          </p:nvPr>
        </p:nvSpPr>
        <p:spPr/>
        <p:txBody>
          <a:bodyPr/>
          <a:lstStyle/>
          <a:p>
            <a:r>
              <a:rPr lang="en-US" dirty="0" smtClean="0"/>
              <a:t>“People want their friends to think they are cool.”</a:t>
            </a:r>
          </a:p>
          <a:p>
            <a:pPr marL="0" indent="0">
              <a:buNone/>
            </a:pPr>
            <a:endParaRPr lang="en-US" dirty="0"/>
          </a:p>
          <a:p>
            <a:pPr marL="0" indent="0">
              <a:buNone/>
            </a:pPr>
            <a:endParaRPr lang="en-US" dirty="0" smtClean="0"/>
          </a:p>
          <a:p>
            <a:pPr marL="0" indent="0" algn="ctr">
              <a:buNone/>
            </a:pPr>
            <a:r>
              <a:rPr lang="en-US" dirty="0" smtClean="0"/>
              <a:t>LHS </a:t>
            </a:r>
          </a:p>
          <a:p>
            <a:pPr marL="0" indent="0" algn="ctr">
              <a:buNone/>
            </a:pPr>
            <a:r>
              <a:rPr lang="en-US" dirty="0" smtClean="0">
                <a:sym typeface="Wingdings"/>
              </a:rPr>
              <a:t></a:t>
            </a:r>
            <a:r>
              <a:rPr lang="en-US" dirty="0" smtClean="0"/>
              <a:t> </a:t>
            </a:r>
          </a:p>
          <a:p>
            <a:pPr marL="0" indent="0" algn="ctr">
              <a:buNone/>
            </a:pPr>
            <a:r>
              <a:rPr lang="en-US" dirty="0" smtClean="0"/>
              <a:t>RHS</a:t>
            </a:r>
          </a:p>
          <a:p>
            <a:pPr marL="0" indent="0">
              <a:buNone/>
            </a:pPr>
            <a:endParaRPr lang="en-US" dirty="0"/>
          </a:p>
        </p:txBody>
      </p:sp>
    </p:spTree>
    <p:extLst>
      <p:ext uri="{BB962C8B-B14F-4D97-AF65-F5344CB8AC3E}">
        <p14:creationId xmlns:p14="http://schemas.microsoft.com/office/powerpoint/2010/main" val="2857454164"/>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Simple Rule</a:t>
            </a:r>
            <a:endParaRPr lang="en-US" dirty="0"/>
          </a:p>
        </p:txBody>
      </p:sp>
      <p:sp>
        <p:nvSpPr>
          <p:cNvPr id="3" name="Content Placeholder 2"/>
          <p:cNvSpPr>
            <a:spLocks noGrp="1"/>
          </p:cNvSpPr>
          <p:nvPr>
            <p:ph idx="1"/>
          </p:nvPr>
        </p:nvSpPr>
        <p:spPr/>
        <p:txBody>
          <a:bodyPr/>
          <a:lstStyle/>
          <a:p>
            <a:r>
              <a:rPr lang="en-US" dirty="0" smtClean="0"/>
              <a:t>“People want their friends to think they are cool.”</a:t>
            </a:r>
          </a:p>
          <a:p>
            <a:pPr marL="0" indent="0">
              <a:buNone/>
            </a:pPr>
            <a:endParaRPr lang="en-US" dirty="0"/>
          </a:p>
          <a:p>
            <a:pPr marL="0" indent="0">
              <a:buNone/>
            </a:pPr>
            <a:endParaRPr lang="en-US" dirty="0" smtClean="0"/>
          </a:p>
          <a:p>
            <a:pPr marL="0" indent="0" algn="ctr">
              <a:buNone/>
            </a:pPr>
            <a:endParaRPr lang="en-US" dirty="0">
              <a:sym typeface="Wingdings"/>
            </a:endParaRPr>
          </a:p>
          <a:p>
            <a:pPr marL="0" indent="0" algn="ctr">
              <a:buNone/>
            </a:pPr>
            <a:r>
              <a:rPr lang="en-US" dirty="0" smtClean="0">
                <a:sym typeface="Wingdings"/>
              </a:rPr>
              <a:t></a:t>
            </a:r>
            <a:r>
              <a:rPr lang="en-US" dirty="0" smtClean="0"/>
              <a:t> </a:t>
            </a:r>
          </a:p>
          <a:p>
            <a:pPr marL="0" indent="0" algn="ctr">
              <a:buNone/>
            </a:pPr>
            <a:r>
              <a:rPr lang="en-US" dirty="0" smtClean="0"/>
              <a:t>RHS</a:t>
            </a:r>
          </a:p>
          <a:p>
            <a:pPr marL="0" indent="0">
              <a:buNone/>
            </a:pPr>
            <a:endParaRPr lang="en-US" dirty="0"/>
          </a:p>
        </p:txBody>
      </p:sp>
      <p:pic>
        <p:nvPicPr>
          <p:cNvPr id="6" name="Picture 5" descr="Screen Shot 2015-04-26 at 11.44.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438400"/>
            <a:ext cx="6527800" cy="1028700"/>
          </a:xfrm>
          <a:prstGeom prst="rect">
            <a:avLst/>
          </a:prstGeom>
        </p:spPr>
      </p:pic>
    </p:spTree>
    <p:extLst>
      <p:ext uri="{BB962C8B-B14F-4D97-AF65-F5344CB8AC3E}">
        <p14:creationId xmlns:p14="http://schemas.microsoft.com/office/powerpoint/2010/main" val="125513073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Simple Rule</a:t>
            </a:r>
            <a:endParaRPr lang="en-US" dirty="0"/>
          </a:p>
        </p:txBody>
      </p:sp>
      <p:sp>
        <p:nvSpPr>
          <p:cNvPr id="3" name="Content Placeholder 2"/>
          <p:cNvSpPr>
            <a:spLocks noGrp="1"/>
          </p:cNvSpPr>
          <p:nvPr>
            <p:ph idx="1"/>
          </p:nvPr>
        </p:nvSpPr>
        <p:spPr/>
        <p:txBody>
          <a:bodyPr/>
          <a:lstStyle/>
          <a:p>
            <a:r>
              <a:rPr lang="en-US" dirty="0" smtClean="0"/>
              <a:t>“People want their friends to think they are cool.”</a:t>
            </a:r>
          </a:p>
          <a:p>
            <a:pPr marL="0" indent="0">
              <a:buNone/>
            </a:pPr>
            <a:endParaRPr lang="en-US" dirty="0"/>
          </a:p>
          <a:p>
            <a:pPr marL="0" indent="0">
              <a:buNone/>
            </a:pPr>
            <a:endParaRPr lang="en-US" dirty="0" smtClean="0"/>
          </a:p>
          <a:p>
            <a:pPr marL="0" indent="0">
              <a:buNone/>
            </a:pPr>
            <a:endParaRPr lang="en-US" dirty="0"/>
          </a:p>
        </p:txBody>
      </p:sp>
      <p:pic>
        <p:nvPicPr>
          <p:cNvPr id="4" name="Picture 3" descr="Screen Shot 2015-04-26 at 11.46.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362200"/>
            <a:ext cx="7912100" cy="3251200"/>
          </a:xfrm>
          <a:prstGeom prst="rect">
            <a:avLst/>
          </a:prstGeom>
        </p:spPr>
      </p:pic>
    </p:spTree>
    <p:extLst>
      <p:ext uri="{BB962C8B-B14F-4D97-AF65-F5344CB8AC3E}">
        <p14:creationId xmlns:p14="http://schemas.microsoft.com/office/powerpoint/2010/main" val="2910162012"/>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Simple Rule</a:t>
            </a:r>
            <a:endParaRPr lang="en-US" dirty="0"/>
          </a:p>
        </p:txBody>
      </p:sp>
      <p:sp>
        <p:nvSpPr>
          <p:cNvPr id="3" name="Content Placeholder 2"/>
          <p:cNvSpPr>
            <a:spLocks noGrp="1"/>
          </p:cNvSpPr>
          <p:nvPr>
            <p:ph idx="1"/>
          </p:nvPr>
        </p:nvSpPr>
        <p:spPr/>
        <p:txBody>
          <a:bodyPr/>
          <a:lstStyle/>
          <a:p>
            <a:pPr marL="0" indent="0">
              <a:buNone/>
            </a:pPr>
            <a:endParaRPr lang="en-US" dirty="0" smtClean="0"/>
          </a:p>
          <a:p>
            <a:endParaRPr lang="en-US" dirty="0" smtClean="0"/>
          </a:p>
          <a:p>
            <a:endParaRPr lang="en-US" dirty="0"/>
          </a:p>
          <a:p>
            <a:endParaRPr lang="en-US" dirty="0" smtClean="0"/>
          </a:p>
          <a:p>
            <a:endParaRPr lang="en-US" dirty="0"/>
          </a:p>
          <a:p>
            <a:endParaRPr lang="en-US" dirty="0" smtClean="0"/>
          </a:p>
          <a:p>
            <a:r>
              <a:rPr lang="en-US" dirty="0" smtClean="0"/>
              <a:t>So, the character that gets ‘bound’ to x is more likely to do actions that increase ‘y’s network of cool for them.</a:t>
            </a:r>
          </a:p>
          <a:p>
            <a:pPr marL="0" indent="0">
              <a:buNone/>
            </a:pPr>
            <a:endParaRPr lang="en-US" dirty="0"/>
          </a:p>
        </p:txBody>
      </p:sp>
      <p:pic>
        <p:nvPicPr>
          <p:cNvPr id="6" name="Picture 5" descr="Screen Shot 2015-04-26 at 11.46.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14400"/>
            <a:ext cx="7912100" cy="3251200"/>
          </a:xfrm>
          <a:prstGeom prst="rect">
            <a:avLst/>
          </a:prstGeom>
        </p:spPr>
      </p:pic>
    </p:spTree>
    <p:extLst>
      <p:ext uri="{BB962C8B-B14F-4D97-AF65-F5344CB8AC3E}">
        <p14:creationId xmlns:p14="http://schemas.microsoft.com/office/powerpoint/2010/main" val="25550039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Physics-Less Pong</a:t>
            </a:r>
            <a:endParaRPr lang="en-US" dirty="0"/>
          </a:p>
        </p:txBody>
      </p:sp>
      <p:pic>
        <p:nvPicPr>
          <p:cNvPr id="4" name="Content Placeholder 3" descr="paperpong_front.jpg"/>
          <p:cNvPicPr>
            <a:picLocks noGrp="1" noChangeAspect="1"/>
          </p:cNvPicPr>
          <p:nvPr>
            <p:ph idx="1"/>
          </p:nvPr>
        </p:nvPicPr>
        <p:blipFill>
          <a:blip r:embed="rId3">
            <a:extLst>
              <a:ext uri="{28A0092B-C50C-407E-A947-70E740481C1C}">
                <a14:useLocalDpi xmlns:a14="http://schemas.microsoft.com/office/drawing/2010/main" val="0"/>
              </a:ext>
            </a:extLst>
          </a:blip>
          <a:srcRect t="3160" b="3160"/>
          <a:stretch>
            <a:fillRect/>
          </a:stretch>
        </p:blipFill>
        <p:spPr/>
      </p:pic>
    </p:spTree>
    <p:extLst>
      <p:ext uri="{BB962C8B-B14F-4D97-AF65-F5344CB8AC3E}">
        <p14:creationId xmlns:p14="http://schemas.microsoft.com/office/powerpoint/2010/main" val="27417004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can be more complex</a:t>
            </a:r>
            <a:endParaRPr lang="en-US" dirty="0"/>
          </a:p>
        </p:txBody>
      </p:sp>
      <p:sp>
        <p:nvSpPr>
          <p:cNvPr id="3" name="Content Placeholder 2"/>
          <p:cNvSpPr>
            <a:spLocks noGrp="1"/>
          </p:cNvSpPr>
          <p:nvPr>
            <p:ph idx="1"/>
          </p:nvPr>
        </p:nvSpPr>
        <p:spPr/>
        <p:txBody>
          <a:bodyPr/>
          <a:lstStyle/>
          <a:p>
            <a:r>
              <a:rPr lang="en-US" dirty="0" smtClean="0"/>
              <a:t>“The Enemy of my Enemy is my Friend”</a:t>
            </a:r>
          </a:p>
          <a:p>
            <a:endParaRPr lang="en-US" dirty="0"/>
          </a:p>
          <a:p>
            <a:endParaRPr lang="en-US" dirty="0" smtClean="0"/>
          </a:p>
          <a:p>
            <a:pPr marL="0" indent="0" algn="ctr">
              <a:buNone/>
            </a:pPr>
            <a:r>
              <a:rPr lang="en-US" dirty="0" smtClean="0"/>
              <a:t>LHS </a:t>
            </a:r>
          </a:p>
          <a:p>
            <a:pPr marL="0" indent="0" algn="ctr">
              <a:buNone/>
            </a:pPr>
            <a:r>
              <a:rPr lang="en-US" dirty="0" smtClean="0">
                <a:sym typeface="Wingdings"/>
              </a:rPr>
              <a:t> </a:t>
            </a:r>
          </a:p>
          <a:p>
            <a:pPr marL="0" indent="0" algn="ctr">
              <a:buNone/>
            </a:pPr>
            <a:r>
              <a:rPr lang="en-US" dirty="0" smtClean="0">
                <a:sym typeface="Wingdings"/>
              </a:rPr>
              <a:t>RHS</a:t>
            </a:r>
            <a:endParaRPr lang="en-US" dirty="0"/>
          </a:p>
        </p:txBody>
      </p:sp>
    </p:spTree>
    <p:extLst>
      <p:ext uri="{BB962C8B-B14F-4D97-AF65-F5344CB8AC3E}">
        <p14:creationId xmlns:p14="http://schemas.microsoft.com/office/powerpoint/2010/main" val="249428708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can be more complex</a:t>
            </a:r>
            <a:endParaRPr lang="en-US" dirty="0"/>
          </a:p>
        </p:txBody>
      </p:sp>
      <p:sp>
        <p:nvSpPr>
          <p:cNvPr id="3" name="Content Placeholder 2"/>
          <p:cNvSpPr>
            <a:spLocks noGrp="1"/>
          </p:cNvSpPr>
          <p:nvPr>
            <p:ph idx="1"/>
          </p:nvPr>
        </p:nvSpPr>
        <p:spPr/>
        <p:txBody>
          <a:bodyPr/>
          <a:lstStyle/>
          <a:p>
            <a:r>
              <a:rPr lang="en-US" dirty="0" smtClean="0"/>
              <a:t>“The Enemy of my Enemy is my Friend”</a:t>
            </a:r>
          </a:p>
          <a:p>
            <a:endParaRPr lang="en-US" dirty="0"/>
          </a:p>
          <a:p>
            <a:endParaRPr lang="en-US" dirty="0" smtClean="0"/>
          </a:p>
          <a:p>
            <a:pPr marL="0" indent="0" algn="ctr">
              <a:buNone/>
            </a:pPr>
            <a:endParaRPr lang="en-US" dirty="0" smtClean="0"/>
          </a:p>
          <a:p>
            <a:pPr marL="0" indent="0" algn="ctr">
              <a:buNone/>
            </a:pPr>
            <a:r>
              <a:rPr lang="en-US" dirty="0" smtClean="0">
                <a:sym typeface="Wingdings"/>
              </a:rPr>
              <a:t> </a:t>
            </a:r>
          </a:p>
          <a:p>
            <a:pPr marL="0" indent="0" algn="ctr">
              <a:buNone/>
            </a:pPr>
            <a:r>
              <a:rPr lang="en-US" dirty="0" smtClean="0">
                <a:sym typeface="Wingdings"/>
              </a:rPr>
              <a:t>RHS</a:t>
            </a:r>
            <a:endParaRPr lang="en-US" dirty="0"/>
          </a:p>
        </p:txBody>
      </p:sp>
      <p:pic>
        <p:nvPicPr>
          <p:cNvPr id="4" name="Picture 3" descr="Screen Shot 2015-04-26 at 11.50.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400" y="2362200"/>
            <a:ext cx="7747000" cy="990600"/>
          </a:xfrm>
          <a:prstGeom prst="rect">
            <a:avLst/>
          </a:prstGeom>
        </p:spPr>
      </p:pic>
    </p:spTree>
    <p:extLst>
      <p:ext uri="{BB962C8B-B14F-4D97-AF65-F5344CB8AC3E}">
        <p14:creationId xmlns:p14="http://schemas.microsoft.com/office/powerpoint/2010/main" val="20700211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can be more complex</a:t>
            </a:r>
            <a:endParaRPr lang="en-US" dirty="0"/>
          </a:p>
        </p:txBody>
      </p:sp>
      <p:sp>
        <p:nvSpPr>
          <p:cNvPr id="3" name="Content Placeholder 2"/>
          <p:cNvSpPr>
            <a:spLocks noGrp="1"/>
          </p:cNvSpPr>
          <p:nvPr>
            <p:ph idx="1"/>
          </p:nvPr>
        </p:nvSpPr>
        <p:spPr/>
        <p:txBody>
          <a:bodyPr/>
          <a:lstStyle/>
          <a:p>
            <a:r>
              <a:rPr lang="en-US" dirty="0" smtClean="0"/>
              <a:t>“The Enemy of my Enemy is my Friend”</a:t>
            </a:r>
          </a:p>
          <a:p>
            <a:endParaRPr lang="en-US" dirty="0"/>
          </a:p>
          <a:p>
            <a:endParaRPr lang="en-US" dirty="0" smtClean="0"/>
          </a:p>
          <a:p>
            <a:pPr marL="0" indent="0" algn="ctr">
              <a:buNone/>
            </a:pPr>
            <a:endParaRPr lang="en-US" dirty="0" smtClean="0">
              <a:sym typeface="Wingdings"/>
            </a:endParaRPr>
          </a:p>
          <a:p>
            <a:pPr marL="0" indent="0" algn="ctr">
              <a:buNone/>
            </a:pPr>
            <a:endParaRPr lang="en-US" dirty="0">
              <a:sym typeface="Wingdings"/>
            </a:endParaRPr>
          </a:p>
          <a:p>
            <a:pPr marL="0" indent="0" algn="ctr">
              <a:buNone/>
            </a:pPr>
            <a:r>
              <a:rPr lang="en-US" dirty="0" smtClean="0">
                <a:sym typeface="Wingdings"/>
              </a:rPr>
              <a:t> </a:t>
            </a:r>
          </a:p>
          <a:p>
            <a:pPr marL="0" indent="0" algn="ctr">
              <a:buNone/>
            </a:pPr>
            <a:r>
              <a:rPr lang="en-US" dirty="0" smtClean="0">
                <a:sym typeface="Wingdings"/>
              </a:rPr>
              <a:t>RHS</a:t>
            </a:r>
            <a:endParaRPr lang="en-US" dirty="0"/>
          </a:p>
        </p:txBody>
      </p:sp>
      <p:pic>
        <p:nvPicPr>
          <p:cNvPr id="4" name="Picture 3" descr="Screen Shot 2015-04-26 at 11.5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2082800"/>
            <a:ext cx="7645400" cy="1651000"/>
          </a:xfrm>
          <a:prstGeom prst="rect">
            <a:avLst/>
          </a:prstGeom>
        </p:spPr>
      </p:pic>
    </p:spTree>
    <p:extLst>
      <p:ext uri="{BB962C8B-B14F-4D97-AF65-F5344CB8AC3E}">
        <p14:creationId xmlns:p14="http://schemas.microsoft.com/office/powerpoint/2010/main" val="11277378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 can be more complex</a:t>
            </a:r>
            <a:endParaRPr lang="en-US" dirty="0"/>
          </a:p>
        </p:txBody>
      </p:sp>
      <p:sp>
        <p:nvSpPr>
          <p:cNvPr id="3" name="Content Placeholder 2"/>
          <p:cNvSpPr>
            <a:spLocks noGrp="1"/>
          </p:cNvSpPr>
          <p:nvPr>
            <p:ph idx="1"/>
          </p:nvPr>
        </p:nvSpPr>
        <p:spPr/>
        <p:txBody>
          <a:bodyPr/>
          <a:lstStyle/>
          <a:p>
            <a:r>
              <a:rPr lang="en-US" dirty="0" smtClean="0"/>
              <a:t>“The Enemy of my Enemy is my Friend”</a:t>
            </a:r>
          </a:p>
          <a:p>
            <a:endParaRPr lang="en-US" dirty="0"/>
          </a:p>
          <a:p>
            <a:endParaRPr lang="en-US" dirty="0" smtClean="0"/>
          </a:p>
        </p:txBody>
      </p:sp>
      <p:pic>
        <p:nvPicPr>
          <p:cNvPr id="4" name="Picture 3" descr="Screen Shot 2015-04-26 at 11.53.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828800"/>
            <a:ext cx="7721600" cy="3797300"/>
          </a:xfrm>
          <a:prstGeom prst="rect">
            <a:avLst/>
          </a:prstGeom>
        </p:spPr>
      </p:pic>
    </p:spTree>
    <p:extLst>
      <p:ext uri="{BB962C8B-B14F-4D97-AF65-F5344CB8AC3E}">
        <p14:creationId xmlns:p14="http://schemas.microsoft.com/office/powerpoint/2010/main" val="629456497"/>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Negative Volition Rule</a:t>
            </a:r>
            <a:endParaRPr lang="en-US" dirty="0"/>
          </a:p>
        </p:txBody>
      </p:sp>
      <p:sp>
        <p:nvSpPr>
          <p:cNvPr id="3" name="Content Placeholder 2"/>
          <p:cNvSpPr>
            <a:spLocks noGrp="1"/>
          </p:cNvSpPr>
          <p:nvPr>
            <p:ph idx="1"/>
          </p:nvPr>
        </p:nvSpPr>
        <p:spPr/>
        <p:txBody>
          <a:bodyPr/>
          <a:lstStyle/>
          <a:p>
            <a:r>
              <a:rPr lang="en-US" dirty="0" smtClean="0"/>
              <a:t>“Friend Zone”</a:t>
            </a:r>
          </a:p>
          <a:p>
            <a:endParaRPr lang="en-US" dirty="0"/>
          </a:p>
          <a:p>
            <a:endParaRPr lang="en-US" dirty="0" smtClean="0"/>
          </a:p>
        </p:txBody>
      </p:sp>
      <p:pic>
        <p:nvPicPr>
          <p:cNvPr id="4" name="Picture 3" descr="Screen Shot 2015-04-26 at 11.5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905000"/>
            <a:ext cx="7988300" cy="3124200"/>
          </a:xfrm>
          <a:prstGeom prst="rect">
            <a:avLst/>
          </a:prstGeom>
        </p:spPr>
      </p:pic>
    </p:spTree>
    <p:extLst>
      <p:ext uri="{BB962C8B-B14F-4D97-AF65-F5344CB8AC3E}">
        <p14:creationId xmlns:p14="http://schemas.microsoft.com/office/powerpoint/2010/main" val="3810838107"/>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it all Together!</a:t>
            </a:r>
            <a:endParaRPr lang="en-US" dirty="0"/>
          </a:p>
        </p:txBody>
      </p:sp>
      <p:sp>
        <p:nvSpPr>
          <p:cNvPr id="3" name="Content Placeholder 2"/>
          <p:cNvSpPr>
            <a:spLocks noGrp="1"/>
          </p:cNvSpPr>
          <p:nvPr>
            <p:ph idx="1"/>
          </p:nvPr>
        </p:nvSpPr>
        <p:spPr/>
        <p:txBody>
          <a:bodyPr/>
          <a:lstStyle/>
          <a:p>
            <a:r>
              <a:rPr lang="en-US" dirty="0" smtClean="0"/>
              <a:t>We have two characters</a:t>
            </a:r>
            <a:endParaRPr lang="en-US"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819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590800"/>
            <a:ext cx="2540000" cy="2540000"/>
          </a:xfrm>
          <a:prstGeom prst="rect">
            <a:avLst/>
          </a:prstGeom>
        </p:spPr>
      </p:pic>
      <p:sp>
        <p:nvSpPr>
          <p:cNvPr id="8" name="TextBox 7"/>
          <p:cNvSpPr txBox="1"/>
          <p:nvPr/>
        </p:nvSpPr>
        <p:spPr bwMode="auto">
          <a:xfrm>
            <a:off x="1447800" y="533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Doug</a:t>
            </a:r>
          </a:p>
        </p:txBody>
      </p:sp>
      <p:sp>
        <p:nvSpPr>
          <p:cNvPr id="10" name="TextBox 9"/>
          <p:cNvSpPr txBox="1"/>
          <p:nvPr/>
        </p:nvSpPr>
        <p:spPr bwMode="auto">
          <a:xfrm>
            <a:off x="6858000" y="5405735"/>
            <a:ext cx="1752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Chloe</a:t>
            </a:r>
          </a:p>
        </p:txBody>
      </p:sp>
    </p:spTree>
    <p:extLst>
      <p:ext uri="{BB962C8B-B14F-4D97-AF65-F5344CB8AC3E}">
        <p14:creationId xmlns:p14="http://schemas.microsoft.com/office/powerpoint/2010/main" val="97528339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it all Together! Our Social State</a:t>
            </a:r>
            <a:endParaRPr lang="en-US" dirty="0"/>
          </a:p>
        </p:txBody>
      </p:sp>
      <p:sp>
        <p:nvSpPr>
          <p:cNvPr id="3" name="Content Placeholder 2"/>
          <p:cNvSpPr>
            <a:spLocks noGrp="1"/>
          </p:cNvSpPr>
          <p:nvPr>
            <p:ph idx="1"/>
          </p:nvPr>
        </p:nvSpPr>
        <p:spPr/>
        <p:txBody>
          <a:bodyPr/>
          <a:lstStyle/>
          <a:p>
            <a:r>
              <a:rPr lang="en-US" dirty="0" smtClean="0"/>
              <a:t>We have two characters</a:t>
            </a:r>
          </a:p>
          <a:p>
            <a:pPr lvl="1"/>
            <a:r>
              <a:rPr lang="en-US" dirty="0" smtClean="0"/>
              <a:t>They’re friends</a:t>
            </a:r>
            <a:endParaRPr lang="en-US"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819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590800"/>
            <a:ext cx="2540000" cy="2540000"/>
          </a:xfrm>
          <a:prstGeom prst="rect">
            <a:avLst/>
          </a:prstGeom>
        </p:spPr>
      </p:pic>
      <p:sp>
        <p:nvSpPr>
          <p:cNvPr id="8" name="TextBox 7"/>
          <p:cNvSpPr txBox="1"/>
          <p:nvPr/>
        </p:nvSpPr>
        <p:spPr bwMode="auto">
          <a:xfrm>
            <a:off x="1447800" y="533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Doug</a:t>
            </a:r>
          </a:p>
        </p:txBody>
      </p:sp>
      <p:sp>
        <p:nvSpPr>
          <p:cNvPr id="9" name="TextBox 8"/>
          <p:cNvSpPr txBox="1"/>
          <p:nvPr/>
        </p:nvSpPr>
        <p:spPr bwMode="auto">
          <a:xfrm>
            <a:off x="7162800" y="6324600"/>
            <a:ext cx="184666"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sp>
        <p:nvSpPr>
          <p:cNvPr id="10" name="TextBox 9"/>
          <p:cNvSpPr txBox="1"/>
          <p:nvPr/>
        </p:nvSpPr>
        <p:spPr bwMode="auto">
          <a:xfrm>
            <a:off x="6858000" y="5405735"/>
            <a:ext cx="1752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Chloe</a:t>
            </a:r>
          </a:p>
        </p:txBody>
      </p:sp>
      <p:sp>
        <p:nvSpPr>
          <p:cNvPr id="11" name="Left-Right Arrow 10"/>
          <p:cNvSpPr/>
          <p:nvPr/>
        </p:nvSpPr>
        <p:spPr>
          <a:xfrm>
            <a:off x="3200400" y="3657600"/>
            <a:ext cx="2971800" cy="1219200"/>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ln>
                  <a:solidFill>
                    <a:srgbClr val="000000"/>
                  </a:solidFill>
                </a:ln>
              </a:rPr>
              <a:t>Friends</a:t>
            </a:r>
            <a:endParaRPr lang="en-US" dirty="0">
              <a:ln>
                <a:solidFill>
                  <a:srgbClr val="000000"/>
                </a:solidFill>
              </a:ln>
            </a:endParaRPr>
          </a:p>
        </p:txBody>
      </p:sp>
    </p:spTree>
    <p:extLst>
      <p:ext uri="{BB962C8B-B14F-4D97-AF65-F5344CB8AC3E}">
        <p14:creationId xmlns:p14="http://schemas.microsoft.com/office/powerpoint/2010/main" val="212146708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it all Together! Our Social State</a:t>
            </a:r>
            <a:endParaRPr lang="en-US" dirty="0"/>
          </a:p>
        </p:txBody>
      </p:sp>
      <p:sp>
        <p:nvSpPr>
          <p:cNvPr id="3" name="Content Placeholder 2"/>
          <p:cNvSpPr>
            <a:spLocks noGrp="1"/>
          </p:cNvSpPr>
          <p:nvPr>
            <p:ph idx="1"/>
          </p:nvPr>
        </p:nvSpPr>
        <p:spPr/>
        <p:txBody>
          <a:bodyPr/>
          <a:lstStyle/>
          <a:p>
            <a:r>
              <a:rPr lang="en-US" dirty="0" smtClean="0"/>
              <a:t>We have two characters</a:t>
            </a:r>
          </a:p>
          <a:p>
            <a:pPr lvl="1"/>
            <a:r>
              <a:rPr lang="en-US" dirty="0" smtClean="0"/>
              <a:t>They’re friends, Doug has a crush on Chloe</a:t>
            </a:r>
            <a:endParaRPr lang="en-US" dirty="0"/>
          </a:p>
        </p:txBody>
      </p:sp>
      <p:pic>
        <p:nvPicPr>
          <p:cNvPr id="4" name="Picture 3" descr="cassie-portrai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819400"/>
            <a:ext cx="2438400" cy="2438400"/>
          </a:xfrm>
          <a:prstGeom prst="rect">
            <a:avLst/>
          </a:prstGeom>
        </p:spPr>
      </p:pic>
      <p:pic>
        <p:nvPicPr>
          <p:cNvPr id="5" name="Picture 4" descr="doug-portrai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2590800"/>
            <a:ext cx="2540000" cy="2540000"/>
          </a:xfrm>
          <a:prstGeom prst="rect">
            <a:avLst/>
          </a:prstGeom>
        </p:spPr>
      </p:pic>
      <p:sp>
        <p:nvSpPr>
          <p:cNvPr id="8" name="TextBox 7"/>
          <p:cNvSpPr txBox="1"/>
          <p:nvPr/>
        </p:nvSpPr>
        <p:spPr bwMode="auto">
          <a:xfrm>
            <a:off x="1447800" y="5334000"/>
            <a:ext cx="20574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Doug</a:t>
            </a:r>
          </a:p>
        </p:txBody>
      </p:sp>
      <p:sp>
        <p:nvSpPr>
          <p:cNvPr id="9" name="TextBox 8"/>
          <p:cNvSpPr txBox="1"/>
          <p:nvPr/>
        </p:nvSpPr>
        <p:spPr bwMode="auto">
          <a:xfrm>
            <a:off x="7162800" y="6324600"/>
            <a:ext cx="184666" cy="461665"/>
          </a:xfrm>
          <a:prstGeom prst="rect">
            <a:avLst/>
          </a:prstGeom>
          <a:noFill/>
          <a:ln w="9525">
            <a:noFill/>
            <a:miter lim="800000"/>
            <a:headEnd/>
            <a:tailEnd/>
          </a:ln>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endPar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endParaRPr>
          </a:p>
        </p:txBody>
      </p:sp>
      <p:sp>
        <p:nvSpPr>
          <p:cNvPr id="10" name="TextBox 9"/>
          <p:cNvSpPr txBox="1"/>
          <p:nvPr/>
        </p:nvSpPr>
        <p:spPr bwMode="auto">
          <a:xfrm>
            <a:off x="6858000" y="5405735"/>
            <a:ext cx="1752600" cy="46166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pPr>
            <a:r>
              <a:rPr kumimoji="0" lang="en-US" sz="2400" b="0" i="0" u="none" strike="noStrike" kern="0" cap="none" spc="0" normalizeH="0" baseline="0" noProof="0" dirty="0" smtClean="0">
                <a:ln>
                  <a:noFill/>
                </a:ln>
                <a:solidFill>
                  <a:srgbClr val="161A1C"/>
                </a:solidFill>
                <a:effectLst/>
                <a:uLnTx/>
                <a:uFillTx/>
                <a:latin typeface="Calibri" pitchFamily="34" charset="0"/>
                <a:ea typeface="+mn-ea"/>
                <a:cs typeface="+mn-cs"/>
              </a:rPr>
              <a:t>Chloe</a:t>
            </a:r>
          </a:p>
        </p:txBody>
      </p:sp>
      <p:sp>
        <p:nvSpPr>
          <p:cNvPr id="11" name="Left-Right Arrow 10"/>
          <p:cNvSpPr/>
          <p:nvPr/>
        </p:nvSpPr>
        <p:spPr>
          <a:xfrm>
            <a:off x="3200400" y="2895600"/>
            <a:ext cx="2971800" cy="1219200"/>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ln>
                  <a:solidFill>
                    <a:srgbClr val="000000"/>
                  </a:solidFill>
                </a:ln>
              </a:rPr>
              <a:t>Friends</a:t>
            </a:r>
            <a:endParaRPr lang="en-US" dirty="0">
              <a:ln>
                <a:solidFill>
                  <a:srgbClr val="000000"/>
                </a:solidFill>
              </a:ln>
            </a:endParaRPr>
          </a:p>
        </p:txBody>
      </p:sp>
      <p:graphicFrame>
        <p:nvGraphicFramePr>
          <p:cNvPr id="12" name="Diagram 11"/>
          <p:cNvGraphicFramePr/>
          <p:nvPr>
            <p:extLst>
              <p:ext uri="{D42A27DB-BD31-4B8C-83A1-F6EECF244321}">
                <p14:modId xmlns:p14="http://schemas.microsoft.com/office/powerpoint/2010/main" val="2398307719"/>
              </p:ext>
            </p:extLst>
          </p:nvPr>
        </p:nvGraphicFramePr>
        <p:xfrm>
          <a:off x="3562160" y="3352800"/>
          <a:ext cx="2533840" cy="25854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58569328"/>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92163"/>
          </a:xfrm>
        </p:spPr>
        <p:txBody>
          <a:bodyPr/>
          <a:lstStyle/>
          <a:p>
            <a:r>
              <a:rPr lang="en-US" dirty="0"/>
              <a:t>Putting it all Together! Our </a:t>
            </a:r>
            <a:r>
              <a:rPr lang="en-US" dirty="0" smtClean="0"/>
              <a:t>Influence Rules</a:t>
            </a:r>
            <a:endParaRPr lang="en-US" dirty="0"/>
          </a:p>
        </p:txBody>
      </p:sp>
      <p:sp>
        <p:nvSpPr>
          <p:cNvPr id="3" name="Content Placeholder 2"/>
          <p:cNvSpPr>
            <a:spLocks noGrp="1"/>
          </p:cNvSpPr>
          <p:nvPr>
            <p:ph idx="1"/>
          </p:nvPr>
        </p:nvSpPr>
        <p:spPr/>
        <p:txBody>
          <a:bodyPr/>
          <a:lstStyle/>
          <a:p>
            <a:r>
              <a:rPr lang="en-US" dirty="0" smtClean="0"/>
              <a:t>Let’s just have two influence rules in this world.</a:t>
            </a:r>
          </a:p>
          <a:p>
            <a:pPr lvl="1"/>
            <a:r>
              <a:rPr lang="en-US" dirty="0"/>
              <a:t>“Friend Zone</a:t>
            </a:r>
            <a:r>
              <a:rPr lang="en-US" dirty="0" smtClean="0"/>
              <a:t>”</a:t>
            </a:r>
          </a:p>
          <a:p>
            <a:endParaRPr lang="en-US" dirty="0" smtClean="0"/>
          </a:p>
          <a:p>
            <a:endParaRPr lang="en-US" dirty="0"/>
          </a:p>
          <a:p>
            <a:r>
              <a:rPr lang="en-US" dirty="0" smtClean="0"/>
              <a:t>And a new one</a:t>
            </a:r>
          </a:p>
          <a:p>
            <a:pPr lvl="1"/>
            <a:endParaRPr lang="en-US" dirty="0" smtClean="0"/>
          </a:p>
          <a:p>
            <a:pPr lvl="2"/>
            <a:endParaRPr lang="en-US" dirty="0"/>
          </a:p>
          <a:p>
            <a:pPr lvl="1"/>
            <a:endParaRPr lang="en-US" dirty="0"/>
          </a:p>
        </p:txBody>
      </p:sp>
      <p:pic>
        <p:nvPicPr>
          <p:cNvPr id="4" name="Picture 3" descr="Screen Shot 2015-04-26 at 11.55.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600200"/>
            <a:ext cx="5065752" cy="1981200"/>
          </a:xfrm>
          <a:prstGeom prst="rect">
            <a:avLst/>
          </a:prstGeom>
        </p:spPr>
      </p:pic>
      <p:pic>
        <p:nvPicPr>
          <p:cNvPr id="6" name="Picture 5" descr="Screen Shot 2015-04-27 at 12.00.5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4114800"/>
            <a:ext cx="4749030" cy="2286000"/>
          </a:xfrm>
          <a:prstGeom prst="rect">
            <a:avLst/>
          </a:prstGeom>
        </p:spPr>
      </p:pic>
    </p:spTree>
    <p:extLst>
      <p:ext uri="{BB962C8B-B14F-4D97-AF65-F5344CB8AC3E}">
        <p14:creationId xmlns:p14="http://schemas.microsoft.com/office/powerpoint/2010/main" val="2033193374"/>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Volition Formation</a:t>
            </a:r>
            <a:endParaRPr lang="en-US" dirty="0"/>
          </a:p>
        </p:txBody>
      </p:sp>
      <p:sp>
        <p:nvSpPr>
          <p:cNvPr id="3" name="Content Placeholder 2"/>
          <p:cNvSpPr>
            <a:spLocks noGrp="1"/>
          </p:cNvSpPr>
          <p:nvPr>
            <p:ph idx="1"/>
          </p:nvPr>
        </p:nvSpPr>
        <p:spPr/>
        <p:txBody>
          <a:bodyPr/>
          <a:lstStyle/>
          <a:p>
            <a:r>
              <a:rPr lang="en-US" dirty="0" smtClean="0"/>
              <a:t>So, we’re now determining what our two heroes want to do with each other.	</a:t>
            </a:r>
            <a:endParaRPr lang="en-US" dirty="0"/>
          </a:p>
        </p:txBody>
      </p:sp>
    </p:spTree>
    <p:extLst>
      <p:ext uri="{BB962C8B-B14F-4D97-AF65-F5344CB8AC3E}">
        <p14:creationId xmlns:p14="http://schemas.microsoft.com/office/powerpoint/2010/main" val="91659557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is4">
  <a:themeElements>
    <a:clrScheme name="Custom 1">
      <a:dk1>
        <a:srgbClr val="1F2427"/>
      </a:dk1>
      <a:lt1>
        <a:srgbClr val="FFFFFF"/>
      </a:lt1>
      <a:dk2>
        <a:srgbClr val="1F2427"/>
      </a:dk2>
      <a:lt2>
        <a:srgbClr val="FFFFFF"/>
      </a:lt2>
      <a:accent1>
        <a:srgbClr val="C2FF85"/>
      </a:accent1>
      <a:accent2>
        <a:srgbClr val="BDE9FF"/>
      </a:accent2>
      <a:accent3>
        <a:srgbClr val="00B0F0"/>
      </a:accent3>
      <a:accent4>
        <a:srgbClr val="99FF33"/>
      </a:accent4>
      <a:accent5>
        <a:srgbClr val="1F2427"/>
      </a:accent5>
      <a:accent6>
        <a:srgbClr val="71828D"/>
      </a:accent6>
      <a:hlink>
        <a:srgbClr val="00B0F0"/>
      </a:hlink>
      <a:folHlink>
        <a:srgbClr val="71828D"/>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99FF33"/>
          </a:buClr>
          <a:buSzTx/>
          <a:buFont typeface="Wingdings" pitchFamily="2" charset="2"/>
          <a:buNone/>
          <a:tabLst/>
          <a:defRPr kumimoji="0" sz="2400" b="0" i="0" u="none" strike="noStrike" kern="0" cap="none" spc="0" normalizeH="0" baseline="0" noProof="0" dirty="0" smtClean="0">
            <a:ln>
              <a:noFill/>
            </a:ln>
            <a:solidFill>
              <a:srgbClr val="161A1C"/>
            </a:solidFill>
            <a:effectLst/>
            <a:uLnTx/>
            <a:uFillTx/>
            <a:latin typeface="Calibri" pitchFamily="34" charset="0"/>
            <a:ea typeface="+mn-ea"/>
            <a:cs typeface="+mn-cs"/>
          </a:defRPr>
        </a:defPPr>
      </a:lstStyle>
    </a:txDef>
  </a:objectDefaults>
  <a:extraClrSchemeLst>
    <a:extraClrScheme>
      <a:clrScheme name="ei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i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i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i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i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i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i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i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i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i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i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i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is 13">
        <a:dk1>
          <a:srgbClr val="000000"/>
        </a:dk1>
        <a:lt1>
          <a:srgbClr val="FFFFFF"/>
        </a:lt1>
        <a:dk2>
          <a:srgbClr val="000000"/>
        </a:dk2>
        <a:lt2>
          <a:srgbClr val="808080"/>
        </a:lt2>
        <a:accent1>
          <a:srgbClr val="A4C76B"/>
        </a:accent1>
        <a:accent2>
          <a:srgbClr val="333399"/>
        </a:accent2>
        <a:accent3>
          <a:srgbClr val="FFFFFF"/>
        </a:accent3>
        <a:accent4>
          <a:srgbClr val="000000"/>
        </a:accent4>
        <a:accent5>
          <a:srgbClr val="CFE0B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is 14">
        <a:dk1>
          <a:srgbClr val="000000"/>
        </a:dk1>
        <a:lt1>
          <a:srgbClr val="FFFFFF"/>
        </a:lt1>
        <a:dk2>
          <a:srgbClr val="000000"/>
        </a:dk2>
        <a:lt2>
          <a:srgbClr val="808080"/>
        </a:lt2>
        <a:accent1>
          <a:srgbClr val="B1CF7F"/>
        </a:accent1>
        <a:accent2>
          <a:srgbClr val="333399"/>
        </a:accent2>
        <a:accent3>
          <a:srgbClr val="FFFFFF"/>
        </a:accent3>
        <a:accent4>
          <a:srgbClr val="000000"/>
        </a:accent4>
        <a:accent5>
          <a:srgbClr val="D5E4C0"/>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is 15">
        <a:dk1>
          <a:srgbClr val="000000"/>
        </a:dk1>
        <a:lt1>
          <a:srgbClr val="FFFFFF"/>
        </a:lt1>
        <a:dk2>
          <a:srgbClr val="000000"/>
        </a:dk2>
        <a:lt2>
          <a:srgbClr val="808080"/>
        </a:lt2>
        <a:accent1>
          <a:srgbClr val="B1CF7F"/>
        </a:accent1>
        <a:accent2>
          <a:srgbClr val="38577C"/>
        </a:accent2>
        <a:accent3>
          <a:srgbClr val="FFFFFF"/>
        </a:accent3>
        <a:accent4>
          <a:srgbClr val="000000"/>
        </a:accent4>
        <a:accent5>
          <a:srgbClr val="D5E4C0"/>
        </a:accent5>
        <a:accent6>
          <a:srgbClr val="324E70"/>
        </a:accent6>
        <a:hlink>
          <a:srgbClr val="7B9CC4"/>
        </a:hlink>
        <a:folHlink>
          <a:srgbClr val="58732B"/>
        </a:folHlink>
      </a:clrScheme>
      <a:clrMap bg1="lt1" tx1="dk1" bg2="lt2" tx2="dk2" accent1="accent1" accent2="accent2" accent3="accent3" accent4="accent4" accent5="accent5" accent6="accent6" hlink="hlink" folHlink="folHlink"/>
    </a:extraClrScheme>
    <a:extraClrScheme>
      <a:clrScheme name="eis 16">
        <a:dk1>
          <a:srgbClr val="000000"/>
        </a:dk1>
        <a:lt1>
          <a:srgbClr val="FFFFFF"/>
        </a:lt1>
        <a:dk2>
          <a:srgbClr val="000000"/>
        </a:dk2>
        <a:lt2>
          <a:srgbClr val="808080"/>
        </a:lt2>
        <a:accent1>
          <a:srgbClr val="B1CF7F"/>
        </a:accent1>
        <a:accent2>
          <a:srgbClr val="38577C"/>
        </a:accent2>
        <a:accent3>
          <a:srgbClr val="FFFFFF"/>
        </a:accent3>
        <a:accent4>
          <a:srgbClr val="000000"/>
        </a:accent4>
        <a:accent5>
          <a:srgbClr val="D5E4C0"/>
        </a:accent5>
        <a:accent6>
          <a:srgbClr val="324E70"/>
        </a:accent6>
        <a:hlink>
          <a:srgbClr val="5882B4"/>
        </a:hlink>
        <a:folHlink>
          <a:srgbClr val="58732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16089</TotalTime>
  <Words>11425</Words>
  <Application>Microsoft Macintosh PowerPoint</Application>
  <PresentationFormat>On-screen Show (4:3)</PresentationFormat>
  <Paragraphs>1428</Paragraphs>
  <Slides>177</Slides>
  <Notes>177</Notes>
  <HiddenSlides>0</HiddenSlides>
  <MMClips>0</MMClips>
  <ScaleCrop>false</ScaleCrop>
  <HeadingPairs>
    <vt:vector size="4" baseType="variant">
      <vt:variant>
        <vt:lpstr>Theme</vt:lpstr>
      </vt:variant>
      <vt:variant>
        <vt:i4>1</vt:i4>
      </vt:variant>
      <vt:variant>
        <vt:lpstr>Slide Titles</vt:lpstr>
      </vt:variant>
      <vt:variant>
        <vt:i4>177</vt:i4>
      </vt:variant>
    </vt:vector>
  </HeadingPairs>
  <TitlesOfParts>
    <vt:vector size="178" baseType="lpstr">
      <vt:lpstr>eis4</vt:lpstr>
      <vt:lpstr>Social Physics, Ensemble, and You!</vt:lpstr>
      <vt:lpstr>Social Physics?</vt:lpstr>
      <vt:lpstr>First Things First</vt:lpstr>
      <vt:lpstr>Traditional Physics Engine: Gravity!</vt:lpstr>
      <vt:lpstr>Traditional Physics Engine: Momentum!</vt:lpstr>
      <vt:lpstr>Traditional Physics Engine: Great!</vt:lpstr>
      <vt:lpstr>Physics Models can be Very Powerful</vt:lpstr>
      <vt:lpstr>Physics Models can be Simple!</vt:lpstr>
      <vt:lpstr>Physics-Less Pong</vt:lpstr>
      <vt:lpstr>Paper Pong – Page 1</vt:lpstr>
      <vt:lpstr>Paper Pong – Page 117</vt:lpstr>
      <vt:lpstr>Paper Pong – Page 121</vt:lpstr>
      <vt:lpstr>Paper Pong – Page 25</vt:lpstr>
      <vt:lpstr>Sound Familiar?</vt:lpstr>
      <vt:lpstr>CYOA Possibility Space</vt:lpstr>
      <vt:lpstr>An Artifact From Yesteryear?</vt:lpstr>
      <vt:lpstr>It Still Happens Today!</vt:lpstr>
      <vt:lpstr>Games Often Hint at Narrative Complexity…</vt:lpstr>
      <vt:lpstr>… That Doesn’t Manifest.</vt:lpstr>
      <vt:lpstr>A String of Pearls</vt:lpstr>
      <vt:lpstr>Okay, Where Were We Again?</vt:lpstr>
      <vt:lpstr>Social Physics</vt:lpstr>
      <vt:lpstr>It All Comes Crashing Down</vt:lpstr>
      <vt:lpstr>It All Comes Crashing Down?</vt:lpstr>
      <vt:lpstr>Social Physics</vt:lpstr>
      <vt:lpstr>Social Physics in Action</vt:lpstr>
      <vt:lpstr>Team Prom Week</vt:lpstr>
      <vt:lpstr>Team Prom Week</vt:lpstr>
      <vt:lpstr>Team Prom Week</vt:lpstr>
      <vt:lpstr>Team Prom Week</vt:lpstr>
      <vt:lpstr>Team Prom Week</vt:lpstr>
      <vt:lpstr>Team Prom Week</vt:lpstr>
      <vt:lpstr>A Prom Week Primer</vt:lpstr>
      <vt:lpstr>A Prom Week Primer</vt:lpstr>
      <vt:lpstr>A Prom Week Primer</vt:lpstr>
      <vt:lpstr>A Prom Week Primer</vt:lpstr>
      <vt:lpstr>A Prom Week Primer</vt:lpstr>
      <vt:lpstr>A Prom Week Primer</vt:lpstr>
      <vt:lpstr>Big Question</vt:lpstr>
      <vt:lpstr>NOT the Answer</vt:lpstr>
      <vt:lpstr>NOT the Answer</vt:lpstr>
      <vt:lpstr>The Power of Dynamic Narrative</vt:lpstr>
      <vt:lpstr>The Power of Dynamic Narrative</vt:lpstr>
      <vt:lpstr>The Actual Answer</vt:lpstr>
      <vt:lpstr>The Actual Answer</vt:lpstr>
      <vt:lpstr>The Actual Answer</vt:lpstr>
      <vt:lpstr>The Actual Answer</vt:lpstr>
      <vt:lpstr>The Social State</vt:lpstr>
      <vt:lpstr>The Social State</vt:lpstr>
      <vt:lpstr>The Social State</vt:lpstr>
      <vt:lpstr>The Social State</vt:lpstr>
      <vt:lpstr>The Social State</vt:lpstr>
      <vt:lpstr>The Social State</vt:lpstr>
      <vt:lpstr>The Social State: Traits</vt:lpstr>
      <vt:lpstr>The Social State: Traits</vt:lpstr>
      <vt:lpstr>The Social State: Traits</vt:lpstr>
      <vt:lpstr>The Social State: Traits</vt:lpstr>
      <vt:lpstr>The Social State: Statuses</vt:lpstr>
      <vt:lpstr>The Social State: Statuses (Directed)</vt:lpstr>
      <vt:lpstr>The Social State: Statuses (Undirected)</vt:lpstr>
      <vt:lpstr>The Social State: Networks</vt:lpstr>
      <vt:lpstr>The Social State: Networks</vt:lpstr>
      <vt:lpstr>The Social State: Networks</vt:lpstr>
      <vt:lpstr>The Social State: Networks</vt:lpstr>
      <vt:lpstr>The Social State: Networks</vt:lpstr>
      <vt:lpstr>The Social State: Networks</vt:lpstr>
      <vt:lpstr>The Social State: Relationships</vt:lpstr>
      <vt:lpstr>The Social State: Relationships</vt:lpstr>
      <vt:lpstr>The Social State: Cultural Knowledge Base</vt:lpstr>
      <vt:lpstr>The Social State: Cultural Knowledge Base</vt:lpstr>
      <vt:lpstr>The Social State: Cultural Knowledge Base</vt:lpstr>
      <vt:lpstr>The Social State: Cultural Knowledge Base</vt:lpstr>
      <vt:lpstr>The Social State: History</vt:lpstr>
      <vt:lpstr>The Social State: History</vt:lpstr>
      <vt:lpstr>The Social State: History</vt:lpstr>
      <vt:lpstr>The Social State: History</vt:lpstr>
      <vt:lpstr>Influence Rules</vt:lpstr>
      <vt:lpstr>Influence Rules</vt:lpstr>
      <vt:lpstr>Influence Rules</vt:lpstr>
      <vt:lpstr>Anatomy of an Influence Rule</vt:lpstr>
      <vt:lpstr>Anatomy of an Influence Rule</vt:lpstr>
      <vt:lpstr>Anatomy of an Influence Rule</vt:lpstr>
      <vt:lpstr>Anatomy of an Influence Rule</vt:lpstr>
      <vt:lpstr>A Little Easier on the Eyes</vt:lpstr>
      <vt:lpstr>Predicates</vt:lpstr>
      <vt:lpstr>A Simple Rule</vt:lpstr>
      <vt:lpstr>A Simple Rule</vt:lpstr>
      <vt:lpstr>A Simple Rule</vt:lpstr>
      <vt:lpstr>A Simple Rule</vt:lpstr>
      <vt:lpstr>Rules can be more complex</vt:lpstr>
      <vt:lpstr>Rules can be more complex</vt:lpstr>
      <vt:lpstr>Rules can be more complex</vt:lpstr>
      <vt:lpstr>Rules can be more complex</vt:lpstr>
      <vt:lpstr>Negative Volition Rule</vt:lpstr>
      <vt:lpstr>Putting it all Together!</vt:lpstr>
      <vt:lpstr>Putting it all Together! Our Social State</vt:lpstr>
      <vt:lpstr>Putting it all Together! Our Social State</vt:lpstr>
      <vt:lpstr>Putting it all Together! Our Influence Rules</vt:lpstr>
      <vt:lpstr>Volition Formation</vt:lpstr>
      <vt:lpstr>Volition Formation</vt:lpstr>
      <vt:lpstr>Volition Formation</vt:lpstr>
      <vt:lpstr>Volition Formation – Chloe-&gt;Doug – 1st Rule</vt:lpstr>
      <vt:lpstr>Our Social State</vt:lpstr>
      <vt:lpstr>Volition Formation – Chloe-&gt;Doug – 1st Rule</vt:lpstr>
      <vt:lpstr>Volition Formation – Chloe-&gt;Doug – 1st Rule</vt:lpstr>
      <vt:lpstr>Volition Formation – Chloe-&gt;Doug – 2nd Rule</vt:lpstr>
      <vt:lpstr>Our Social State</vt:lpstr>
      <vt:lpstr>Volition Formation – Chloe-&gt;Doug – 2nd Rule</vt:lpstr>
      <vt:lpstr>The Story Thus Far</vt:lpstr>
      <vt:lpstr>Volition Formation – Doug-&gt;Chloe – 1st Rule</vt:lpstr>
      <vt:lpstr>Volition Formation – Doug-&gt;Chloe – 1st Rule</vt:lpstr>
      <vt:lpstr>Volition Formation – Doug-&gt;Chloe – 1st Rule</vt:lpstr>
      <vt:lpstr>Volition Formation – Doug-&gt;Chloe – 2nd Rule</vt:lpstr>
      <vt:lpstr>Our Social State</vt:lpstr>
      <vt:lpstr>Our Social State</vt:lpstr>
      <vt:lpstr>Our Social State</vt:lpstr>
      <vt:lpstr>Volition Formation – Doug-&gt;Chloe – 2nd Rule</vt:lpstr>
      <vt:lpstr>Doug is Conflicted!</vt:lpstr>
      <vt:lpstr>Doug is Conflicted!</vt:lpstr>
      <vt:lpstr>Actions</vt:lpstr>
      <vt:lpstr>Actions</vt:lpstr>
      <vt:lpstr>Actions</vt:lpstr>
      <vt:lpstr>Actions</vt:lpstr>
      <vt:lpstr>Actions</vt:lpstr>
      <vt:lpstr>Actions</vt:lpstr>
      <vt:lpstr>Actions</vt:lpstr>
      <vt:lpstr>Actions</vt:lpstr>
      <vt:lpstr>A Sad World</vt:lpstr>
      <vt:lpstr>A Sad World</vt:lpstr>
      <vt:lpstr>A Sad World</vt:lpstr>
      <vt:lpstr>Ways to Save Them</vt:lpstr>
      <vt:lpstr>Ways to Save Them</vt:lpstr>
      <vt:lpstr>Ways to Save Them</vt:lpstr>
      <vt:lpstr>Sounds Pretty Fun, Huh?</vt:lpstr>
      <vt:lpstr>Enter: Ensemble Engine!</vt:lpstr>
      <vt:lpstr>Enter: Ensemble Engine!</vt:lpstr>
      <vt:lpstr>Enter: Ensemble Engine!</vt:lpstr>
      <vt:lpstr>Enter: Ensemble Engine!</vt:lpstr>
      <vt:lpstr>Domain Flexibility</vt:lpstr>
      <vt:lpstr>Domain Flexibility</vt:lpstr>
      <vt:lpstr>Domain Flexibility</vt:lpstr>
      <vt:lpstr>Domain Flexibility</vt:lpstr>
      <vt:lpstr>Domain Flexibility</vt:lpstr>
      <vt:lpstr>Domain Flexibility</vt:lpstr>
      <vt:lpstr>Domain Flexibility</vt:lpstr>
      <vt:lpstr>Domain Flexibility</vt:lpstr>
      <vt:lpstr>Domain Flexibility</vt:lpstr>
      <vt:lpstr>Domain Flexibility</vt:lpstr>
      <vt:lpstr>Domain Flexibility</vt:lpstr>
      <vt:lpstr>Domain Flexibility</vt:lpstr>
      <vt:lpstr>Domain Flexibility</vt:lpstr>
      <vt:lpstr>Domain Flexibility</vt:lpstr>
      <vt:lpstr>Domain Flexibility</vt:lpstr>
      <vt:lpstr>Domain Flexibility</vt:lpstr>
      <vt:lpstr>Domain Flexibility</vt:lpstr>
      <vt:lpstr>Domain Flexibility</vt:lpstr>
      <vt:lpstr>Domain Flexibility</vt:lpstr>
      <vt:lpstr>Domain Flexibility</vt:lpstr>
      <vt:lpstr>Domain Flexibility</vt:lpstr>
      <vt:lpstr>Flexible Actions</vt:lpstr>
      <vt:lpstr>Flexible Actions</vt:lpstr>
      <vt:lpstr>Flexible Actions</vt:lpstr>
      <vt:lpstr>Flexible Actions</vt:lpstr>
      <vt:lpstr>Flexible Actions</vt:lpstr>
      <vt:lpstr>Flexible Actions</vt:lpstr>
      <vt:lpstr>Flexible Actions</vt:lpstr>
      <vt:lpstr>Flexible Actions</vt:lpstr>
      <vt:lpstr>Flexible Actions</vt:lpstr>
      <vt:lpstr>The Ensemble Tool - Console</vt:lpstr>
      <vt:lpstr>The Ensemble Tool – Rule Viewer</vt:lpstr>
      <vt:lpstr>The Ensemble Tool – Rule Editor</vt:lpstr>
      <vt:lpstr>In Conclusion</vt:lpstr>
      <vt:lpstr>In Conclusion</vt:lpstr>
      <vt:lpstr>In Conclusion</vt:lpstr>
      <vt:lpstr>In Conclusion</vt:lpstr>
      <vt:lpstr>In Conclusion</vt:lpstr>
      <vt:lpstr>Thanks! Any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Ben Samuel</dc:creator>
  <cp:lastModifiedBy>Ben Samuel</cp:lastModifiedBy>
  <cp:revision>277</cp:revision>
  <dcterms:created xsi:type="dcterms:W3CDTF">2010-01-22T05:38:27Z</dcterms:created>
  <dcterms:modified xsi:type="dcterms:W3CDTF">2016-05-17T16:56:43Z</dcterms:modified>
</cp:coreProperties>
</file>